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33" r:id="rId3"/>
    <p:sldId id="257" r:id="rId4"/>
    <p:sldId id="259" r:id="rId5"/>
    <p:sldId id="263" r:id="rId6"/>
    <p:sldId id="258" r:id="rId7"/>
    <p:sldId id="261" r:id="rId8"/>
    <p:sldId id="260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0" r:id="rId18"/>
    <p:sldId id="271" r:id="rId19"/>
    <p:sldId id="312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313" r:id="rId34"/>
    <p:sldId id="286" r:id="rId35"/>
    <p:sldId id="287" r:id="rId36"/>
    <p:sldId id="288" r:id="rId37"/>
    <p:sldId id="289" r:id="rId38"/>
    <p:sldId id="290" r:id="rId39"/>
    <p:sldId id="292" r:id="rId40"/>
    <p:sldId id="293" r:id="rId41"/>
    <p:sldId id="294" r:id="rId42"/>
    <p:sldId id="295" r:id="rId43"/>
    <p:sldId id="298" r:id="rId44"/>
    <p:sldId id="296" r:id="rId45"/>
    <p:sldId id="297" r:id="rId46"/>
    <p:sldId id="299" r:id="rId47"/>
    <p:sldId id="291" r:id="rId48"/>
    <p:sldId id="300" r:id="rId49"/>
    <p:sldId id="301" r:id="rId50"/>
    <p:sldId id="302" r:id="rId51"/>
    <p:sldId id="303" r:id="rId52"/>
    <p:sldId id="306" r:id="rId53"/>
    <p:sldId id="307" r:id="rId54"/>
    <p:sldId id="314" r:id="rId55"/>
    <p:sldId id="305" r:id="rId56"/>
    <p:sldId id="308" r:id="rId57"/>
    <p:sldId id="309" r:id="rId58"/>
    <p:sldId id="311" r:id="rId59"/>
    <p:sldId id="310" r:id="rId60"/>
    <p:sldId id="317" r:id="rId61"/>
    <p:sldId id="318" r:id="rId62"/>
    <p:sldId id="319" r:id="rId63"/>
    <p:sldId id="334" r:id="rId64"/>
    <p:sldId id="321" r:id="rId65"/>
    <p:sldId id="322" r:id="rId66"/>
    <p:sldId id="320" r:id="rId67"/>
    <p:sldId id="323" r:id="rId68"/>
    <p:sldId id="324" r:id="rId69"/>
    <p:sldId id="325" r:id="rId70"/>
    <p:sldId id="326" r:id="rId71"/>
    <p:sldId id="327" r:id="rId72"/>
    <p:sldId id="335" r:id="rId73"/>
    <p:sldId id="328" r:id="rId74"/>
    <p:sldId id="315" r:id="rId75"/>
    <p:sldId id="316" r:id="rId76"/>
    <p:sldId id="329" r:id="rId77"/>
    <p:sldId id="330" r:id="rId78"/>
    <p:sldId id="331" r:id="rId79"/>
    <p:sldId id="336" r:id="rId80"/>
    <p:sldId id="332" r:id="rId81"/>
    <p:sldId id="30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78"/>
    <p:restoredTop sz="96203"/>
  </p:normalViewPr>
  <p:slideViewPr>
    <p:cSldViewPr snapToGrid="0">
      <p:cViewPr varScale="1">
        <p:scale>
          <a:sx n="100" d="100"/>
          <a:sy n="100" d="100"/>
        </p:scale>
        <p:origin x="18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42B46-2FE2-D9A3-5901-340EFBB18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DFEBB-E8DD-392F-CEA1-BCBF77698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CE9B9-2DDC-382F-C24C-BC43A009F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72C13-00FD-A888-9A4D-4682EC298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A81FE-E64E-68A7-6794-553306CE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9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0651-43E1-77BF-D2B9-3ED95BA9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192B3-8890-06FA-3BD5-762E86B9A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AAEA7-7C34-FD15-B02E-A9B232087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861D2-F8F2-0794-AED6-D88438E1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A06A2-03FC-5816-E3B0-3EC9B00BF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CDB4B4-F3B5-4B1C-98D0-62CA7CBA0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12346-82A6-BB85-1596-F73874655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578DA-2404-1D60-32A7-E7DE79D29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DA660-C30D-88F8-5946-7A0B499EA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33D5B-231F-9338-6739-E09A41F0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46F68-71B9-B346-4B2C-193F0A4C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B3B3-673D-F142-91EF-B9A95D1C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9F80-6130-B6F7-FEA4-0FA92A71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E873E-BCCA-BBD9-D946-F3C57413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2E415-6243-DA0B-61AB-A77387E7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5AF0-DEC0-9412-A454-BBD4D44E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DBF91-E25C-B682-BCE7-C01BC720D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9601C-E4B6-B74E-553E-88564594B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4A92B-F223-C2F5-A2DD-FAADA2F3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C4636-203F-2ADB-BF81-CC6C7545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0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B76E-9879-2B58-E40C-BDC25E96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2945D-72EC-8525-4C6E-37F7CF544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4D09A-E774-A34E-06B8-EECAA9F31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7DFEC-BAE6-7492-73A7-E4427F29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1B2E8-97CA-9CF0-6C9A-DAD34716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9AA1F-44CD-08E9-DCF1-AA195D99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2958-DBFC-AC3B-08CC-2C48E990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873C3-0374-367A-27DB-9C2778D06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85DEF-D54F-DC76-82C6-150003051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25CD7-73BA-91E6-E453-4E28F2670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45912-0F6E-0F60-E563-15A88165D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FC36D-16AD-2E2D-9BD5-C2EE399B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8AE14-C68B-B440-490C-FD90EF34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386AE-1909-57E7-D49B-934425A4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3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23A1-E58C-022A-5D0E-13E3D2B4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83204-9682-E5FF-F4D2-A6F61BA4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68A70-7BCB-1533-8F9D-9A0551F5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7A0F5-5470-BDD1-5039-09A179E6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0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610DD-7C58-E3DD-0957-A04C95EB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3ABBC-19A3-11E8-4B9D-78CD5763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AB82C-E661-9EA2-10EA-110E2CB2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63AE-68AC-F730-1ED2-1889C93D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0AFF-9C88-075C-23AC-592CABD4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EDB52-D710-4266-2361-8536DA92B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81D50-B7E4-D338-BABA-D2C64C08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8F4B8-FD6F-7B98-847B-26A053A73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660CD-DDFF-438B-EE01-5806EC1F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6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0C90-C211-93A5-FB6F-4AD9CEFA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C4E23C-D47E-AC4A-FFC9-1F206B833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7FD35-C86D-8E49-D533-F99B47FCC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FC9E3-70C1-EDD4-CF8F-03EB20A8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A5B8C-7C19-7481-52AC-55569446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5A021-6479-82A4-0616-E9C55E2B6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6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16ADA9-9220-E901-CAA3-4C480338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4B853-3698-7017-8ACF-88297183B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7CC9-1341-9293-3237-16E586C66B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939DE-CA0B-6945-BFC6-F1A1F46E5AA4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038A3-4052-0187-1D82-9FB6C09F8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7397E-6B85-54AA-7894-B07C632B6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318F4-E54E-C447-9175-566BDB86A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CCDB-E4F7-C914-74F2-5DE76080DD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Econ 642: Week </a:t>
            </a:r>
            <a:r>
              <a:rPr lang="en-US" dirty="0"/>
              <a:t>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696D8-FEF5-681A-53D5-1A974508D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Economic Growth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88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1F48-7C05-031C-63A6-73A2F11D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Kaldor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76EC-C225-0755-0BE4-C1953ABF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1) The rate of growth</a:t>
            </a:r>
            <a:br>
              <a:rPr lang="en-US" dirty="0"/>
            </a:br>
            <a:r>
              <a:rPr lang="en-US" dirty="0"/>
              <a:t>of GDP per capita is </a:t>
            </a:r>
            <a:br>
              <a:rPr lang="en-US" dirty="0"/>
            </a:br>
            <a:r>
              <a:rPr lang="en-US" dirty="0"/>
              <a:t>constant</a:t>
            </a:r>
          </a:p>
          <a:p>
            <a:r>
              <a:rPr lang="en-US" dirty="0"/>
              <a:t>Note: the scale is in</a:t>
            </a:r>
            <a:br>
              <a:rPr lang="en-US" dirty="0"/>
            </a:br>
            <a:r>
              <a:rPr lang="en-US" dirty="0"/>
              <a:t>natural log</a:t>
            </a:r>
          </a:p>
          <a:p>
            <a:r>
              <a:rPr lang="en-US" dirty="0"/>
              <a:t>About 1.5% growth</a:t>
            </a:r>
            <a:br>
              <a:rPr lang="en-US" dirty="0"/>
            </a:br>
            <a:r>
              <a:rPr lang="en-US" dirty="0"/>
              <a:t>compounded over</a:t>
            </a:r>
            <a:br>
              <a:rPr lang="en-US" dirty="0"/>
            </a:br>
            <a:r>
              <a:rPr lang="en-US" dirty="0"/>
              <a:t>1800 to 2016 results</a:t>
            </a:r>
            <a:br>
              <a:rPr lang="en-US" dirty="0"/>
            </a:br>
            <a:r>
              <a:rPr lang="en-US" dirty="0"/>
              <a:t>in an increase of GDP</a:t>
            </a:r>
            <a:br>
              <a:rPr lang="en-US" dirty="0"/>
            </a:br>
            <a:r>
              <a:rPr lang="en-US" dirty="0"/>
              <a:t>per capita of 27 times</a:t>
            </a:r>
            <a:br>
              <a:rPr lang="en-US" dirty="0"/>
            </a:br>
            <a:r>
              <a:rPr lang="en-US" dirty="0"/>
              <a:t>higher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2A7B87-4CEB-DD7B-2A87-BB0705D4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3" y="1111329"/>
            <a:ext cx="7772400" cy="57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97FD-38F2-2126-C9D1-03258A2F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Kaldor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45C9E-E79D-70FA-32A8-441B289F0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2) The ratio of total </a:t>
                </a:r>
                <a:br>
                  <a:rPr lang="en-US" dirty="0"/>
                </a:br>
                <a:r>
                  <a:rPr lang="en-US" dirty="0"/>
                  <a:t>capital stock to GDP </a:t>
                </a:r>
                <a:br>
                  <a:rPr lang="en-US" dirty="0"/>
                </a:br>
                <a:r>
                  <a:rPr lang="en-US" dirty="0"/>
                  <a:t>is constant</a:t>
                </a:r>
              </a:p>
              <a:p>
                <a:r>
                  <a:rPr lang="en-US" dirty="0"/>
                  <a:t>The capital stock is</a:t>
                </a:r>
                <a:br>
                  <a:rPr lang="en-US" dirty="0"/>
                </a:br>
                <a:r>
                  <a:rPr lang="en-US" dirty="0"/>
                  <a:t>the sum of the value</a:t>
                </a:r>
                <a:br>
                  <a:rPr lang="en-US" dirty="0"/>
                </a:br>
                <a:r>
                  <a:rPr lang="en-US" dirty="0"/>
                  <a:t>of all machines, </a:t>
                </a:r>
                <a:br>
                  <a:rPr lang="en-US" dirty="0"/>
                </a:br>
                <a:r>
                  <a:rPr lang="en-US" dirty="0"/>
                  <a:t>buildings, etc. that</a:t>
                </a:r>
                <a:br>
                  <a:rPr lang="en-US" dirty="0"/>
                </a:br>
                <a:r>
                  <a:rPr lang="en-US" dirty="0"/>
                  <a:t>are currently in </a:t>
                </a:r>
                <a:br>
                  <a:rPr lang="en-US" dirty="0"/>
                </a:br>
                <a:r>
                  <a:rPr lang="en-US" dirty="0"/>
                  <a:t>use for production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𝐶𝑎𝑝𝑖𝑡𝑎𝑙𝑆𝑡𝑜𝑐𝑘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𝐺𝐷𝑃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45C9E-E79D-70FA-32A8-441B289F0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8C66071-7D49-8254-2594-8F3241B8A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027906"/>
            <a:ext cx="7772400" cy="57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7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E5D9-0A99-7FFB-E5AC-A779C53D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Kaldor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8729E-5F5D-2C6C-55E9-3C6267776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4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3) Share of labor and </a:t>
            </a:r>
            <a:br>
              <a:rPr lang="en-US" dirty="0"/>
            </a:br>
            <a:r>
              <a:rPr lang="en-US" dirty="0"/>
              <a:t>capital income in </a:t>
            </a:r>
            <a:br>
              <a:rPr lang="en-US" dirty="0"/>
            </a:br>
            <a:r>
              <a:rPr lang="en-US" dirty="0"/>
              <a:t>GDP are constant</a:t>
            </a:r>
          </a:p>
          <a:p>
            <a:r>
              <a:rPr lang="en-US" dirty="0"/>
              <a:t>The share of all</a:t>
            </a:r>
            <a:br>
              <a:rPr lang="en-US" dirty="0"/>
            </a:br>
            <a:r>
              <a:rPr lang="en-US" dirty="0"/>
              <a:t>income earned by</a:t>
            </a:r>
            <a:br>
              <a:rPr lang="en-US" dirty="0"/>
            </a:br>
            <a:r>
              <a:rPr lang="en-US" dirty="0"/>
              <a:t>wages</a:t>
            </a:r>
          </a:p>
          <a:p>
            <a:r>
              <a:rPr lang="en-US" dirty="0"/>
              <a:t>The share of capital</a:t>
            </a:r>
            <a:br>
              <a:rPr lang="en-US" dirty="0"/>
            </a:br>
            <a:r>
              <a:rPr lang="en-US" dirty="0"/>
              <a:t>income: profits, rent</a:t>
            </a:r>
          </a:p>
          <a:p>
            <a:r>
              <a:rPr lang="en-US" dirty="0"/>
              <a:t>Sole proprietor is split</a:t>
            </a:r>
            <a:br>
              <a:rPr lang="en-US" dirty="0"/>
            </a:br>
            <a:r>
              <a:rPr lang="en-US" dirty="0"/>
              <a:t>between wages and</a:t>
            </a:r>
            <a:br>
              <a:rPr lang="en-US" dirty="0"/>
            </a:br>
            <a:r>
              <a:rPr lang="en-US" dirty="0"/>
              <a:t>capital income</a:t>
            </a:r>
          </a:p>
          <a:p>
            <a:r>
              <a:rPr lang="en-US" dirty="0"/>
              <a:t>The share of labor</a:t>
            </a:r>
            <a:br>
              <a:rPr lang="en-US" dirty="0"/>
            </a:br>
            <a:r>
              <a:rPr lang="en-US" dirty="0"/>
              <a:t>income has fallen by </a:t>
            </a:r>
            <a:br>
              <a:rPr lang="en-US" dirty="0"/>
            </a:br>
            <a:r>
              <a:rPr lang="en-US" dirty="0"/>
              <a:t>3 percentage points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0B2E1-FD54-C9E1-78F9-7273E1CD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084218"/>
            <a:ext cx="7772400" cy="577378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F13BD0-8D02-A42C-0C7F-3C2619FAF1E8}"/>
              </a:ext>
            </a:extLst>
          </p:cNvPr>
          <p:cNvCxnSpPr>
            <a:cxnSpLocks/>
          </p:cNvCxnSpPr>
          <p:nvPr/>
        </p:nvCxnSpPr>
        <p:spPr>
          <a:xfrm flipV="1">
            <a:off x="9927771" y="1306286"/>
            <a:ext cx="0" cy="4870677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77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4389-FBAF-5A03-0134-51BD6CEAA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Kaldor Facts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AC5A7-DD0D-7B56-E643-25E7E1D791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4) The average rate of return on capital is constant</a:t>
                </a:r>
              </a:p>
              <a:p>
                <a:pPr lvl="1"/>
                <a:r>
                  <a:rPr lang="en-US" dirty="0"/>
                  <a:t>The rate of return on capital is the income earned by the owner of capital per unit of capital they own</a:t>
                </a:r>
              </a:p>
              <a:p>
                <a:r>
                  <a:rPr lang="en-US" dirty="0"/>
                  <a:t>Fact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𝐶𝑎𝑝𝑖𝑡𝑎𝑙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𝑆𝑡𝑜𝑐𝑘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𝐺𝐷𝑃</m:t>
                        </m:r>
                      </m:den>
                    </m:f>
                  </m:oMath>
                </a14:m>
                <a:r>
                  <a:rPr lang="en-US" dirty="0"/>
                  <a:t> is constant</a:t>
                </a:r>
              </a:p>
              <a:p>
                <a:r>
                  <a:rPr lang="en-US" dirty="0"/>
                  <a:t>Fact 3: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𝐶𝑎𝑝𝑖𝑡𝑎𝑙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𝐼𝑛𝑐𝑜𝑚𝑒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𝐺𝐷𝑃</m:t>
                        </m:r>
                      </m:den>
                    </m:f>
                  </m:oMath>
                </a14:m>
                <a:r>
                  <a:rPr lang="en-US" dirty="0"/>
                  <a:t> is constant</a:t>
                </a:r>
              </a:p>
              <a:p>
                <a:r>
                  <a:rPr lang="en-US" dirty="0"/>
                  <a:t>Fact 4: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𝑅𝑒𝑡𝑢𝑟𝑛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𝐶𝑎𝑝𝑖𝑡𝑎𝑙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𝐶𝑎𝑝𝑖𝑡𝑎𝑙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𝐼𝑛𝑐𝑜𝑚𝑒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𝐶𝑎𝑝𝑖𝑡𝑎𝑙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𝑆𝑡𝑜𝑐𝑘𝑠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𝐶𝑎𝑝𝑖𝑡𝑎𝑙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𝐼𝑛𝑐𝑜𝑚𝑒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𝐺𝐷𝑃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𝐶𝑎𝑝𝑖𝑡𝑎𝑙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𝑆𝑡𝑜𝑐𝑘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𝐺𝐷𝑃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7AC5A7-DD0D-7B56-E643-25E7E1D79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64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DBD2-BEEB-D00D-4490-D737D143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Rates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2BC7D-91E4-492A-78C1-9F4B9902E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</a:t>
            </a:r>
            <a:br>
              <a:rPr lang="en-US" dirty="0"/>
            </a:br>
            <a:r>
              <a:rPr lang="en-US" dirty="0"/>
              <a:t>economies </a:t>
            </a:r>
            <a:br>
              <a:rPr lang="en-US" dirty="0"/>
            </a:br>
            <a:r>
              <a:rPr lang="en-US" dirty="0"/>
              <a:t>usually have </a:t>
            </a:r>
            <a:br>
              <a:rPr lang="en-US" dirty="0"/>
            </a:br>
            <a:r>
              <a:rPr lang="en-US" dirty="0"/>
              <a:t>lower growth </a:t>
            </a:r>
            <a:br>
              <a:rPr lang="en-US" dirty="0"/>
            </a:br>
            <a:r>
              <a:rPr lang="en-US" dirty="0"/>
              <a:t>rates and </a:t>
            </a:r>
            <a:br>
              <a:rPr lang="en-US" dirty="0"/>
            </a:br>
            <a:r>
              <a:rPr lang="en-US" dirty="0"/>
              <a:t>growth rates</a:t>
            </a:r>
            <a:br>
              <a:rPr lang="en-US" dirty="0"/>
            </a:br>
            <a:r>
              <a:rPr lang="en-US" dirty="0"/>
              <a:t>close to one</a:t>
            </a:r>
            <a:br>
              <a:rPr lang="en-US" dirty="0"/>
            </a:br>
            <a:r>
              <a:rPr lang="en-US" dirty="0"/>
              <a:t>another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7B308-E4A5-5CB4-F45C-4A49B333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048" y="1262063"/>
            <a:ext cx="8646952" cy="55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6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CF6A-5284-1BFC-6CF6-FEEC862D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Rates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FDAEE-A034-470D-A238-FD1091D90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Initially poor</a:t>
            </a:r>
            <a:br>
              <a:rPr lang="en-US" dirty="0"/>
            </a:br>
            <a:r>
              <a:rPr lang="en-US" dirty="0"/>
              <a:t>countries have</a:t>
            </a:r>
            <a:br>
              <a:rPr lang="en-US" dirty="0"/>
            </a:br>
            <a:r>
              <a:rPr lang="en-US" dirty="0"/>
              <a:t>a lot of variation</a:t>
            </a:r>
            <a:br>
              <a:rPr lang="en-US" dirty="0"/>
            </a:br>
            <a:r>
              <a:rPr lang="en-US" dirty="0"/>
              <a:t>in growth</a:t>
            </a:r>
          </a:p>
          <a:p>
            <a:r>
              <a:rPr lang="en-US" dirty="0"/>
              <a:t>South Korea and</a:t>
            </a:r>
            <a:br>
              <a:rPr lang="en-US" dirty="0"/>
            </a:br>
            <a:r>
              <a:rPr lang="en-US" dirty="0"/>
              <a:t>Botswana have</a:t>
            </a:r>
            <a:br>
              <a:rPr lang="en-US" dirty="0"/>
            </a:br>
            <a:r>
              <a:rPr lang="en-US" dirty="0"/>
              <a:t>high growth but</a:t>
            </a:r>
            <a:br>
              <a:rPr lang="en-US" dirty="0"/>
            </a:br>
            <a:r>
              <a:rPr lang="en-US" dirty="0"/>
              <a:t>Congo and </a:t>
            </a:r>
            <a:br>
              <a:rPr lang="en-US" dirty="0"/>
            </a:br>
            <a:r>
              <a:rPr lang="en-US" dirty="0"/>
              <a:t>Madagascar</a:t>
            </a:r>
            <a:br>
              <a:rPr lang="en-US" dirty="0"/>
            </a:br>
            <a:r>
              <a:rPr lang="en-US" dirty="0"/>
              <a:t>have low </a:t>
            </a:r>
            <a:br>
              <a:rPr lang="en-US" dirty="0"/>
            </a:br>
            <a:r>
              <a:rPr lang="en-US" dirty="0"/>
              <a:t>growth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4ECA7-BC96-F3D4-8A40-7A1B48CA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61" y="1386360"/>
            <a:ext cx="8696739" cy="54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35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2848-035B-632C-E137-854C1226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0182F-32FF-0BA2-8AFE-39DB47AD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1960, South Korea and Philippines were similar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Between 1960-2017: there was a divergence of economic growth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CDC4BB-B401-3FB9-AAC2-4228C7D44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727711"/>
              </p:ext>
            </p:extLst>
          </p:nvPr>
        </p:nvGraphicFramePr>
        <p:xfrm>
          <a:off x="1607930" y="2296675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8387463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4128322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46348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South Korea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Philippines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7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capita (1960)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21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Population (in millions)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48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 Sectors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Industry/Agriculture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Industry/Agriculture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83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College Enrollment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449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F70B9C-27C5-1BB0-76A4-C8C595B2B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92225"/>
              </p:ext>
            </p:extLst>
          </p:nvPr>
        </p:nvGraphicFramePr>
        <p:xfrm>
          <a:off x="1607930" y="5191304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657659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5997174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91020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South Korea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Philippines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0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Real GDP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84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capita 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023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29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6738-F536-CF17-6D0D-E2E5D22A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Growth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F514A-1C10-2958-1191-BC3EEF27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4: Economic Growth in the Very Long Run</a:t>
            </a:r>
          </a:p>
        </p:txBody>
      </p:sp>
    </p:spTree>
    <p:extLst>
      <p:ext uri="{BB962C8B-B14F-4D97-AF65-F5344CB8AC3E}">
        <p14:creationId xmlns:p14="http://schemas.microsoft.com/office/powerpoint/2010/main" val="2868124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F176-FC1F-6DBE-A472-D0F090F2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Solow Growth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DD95-C2E6-1CC1-5614-EED5C5958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Inputs</a:t>
            </a:r>
          </a:p>
          <a:p>
            <a:r>
              <a:rPr lang="en-US" dirty="0"/>
              <a:t>Mechanisms of the Model</a:t>
            </a:r>
          </a:p>
          <a:p>
            <a:r>
              <a:rPr lang="en-US" dirty="0"/>
              <a:t>The Golden Rule</a:t>
            </a:r>
          </a:p>
          <a:p>
            <a:r>
              <a:rPr lang="en-US" dirty="0"/>
              <a:t>Markets</a:t>
            </a:r>
          </a:p>
          <a:p>
            <a:r>
              <a:rPr lang="en-US" dirty="0"/>
              <a:t>Technological Progress</a:t>
            </a:r>
          </a:p>
        </p:txBody>
      </p:sp>
    </p:spTree>
    <p:extLst>
      <p:ext uri="{BB962C8B-B14F-4D97-AF65-F5344CB8AC3E}">
        <p14:creationId xmlns:p14="http://schemas.microsoft.com/office/powerpoint/2010/main" val="105869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5A88-E0E2-FB1D-7724-60C2699C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Growth Model: Model Inputs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4ECED-F16F-A856-7362-0C3ACD126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0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6D61-FB29-C44C-59B8-8D17E3F4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DF241-E2FF-2DB2-58D4-FFC931F8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 2 is available</a:t>
            </a:r>
          </a:p>
          <a:p>
            <a:r>
              <a:rPr lang="en-US" dirty="0"/>
              <a:t>Problem Set 1 will be available and due 12/17/24</a:t>
            </a:r>
          </a:p>
          <a:p>
            <a:r>
              <a:rPr lang="en-US" dirty="0"/>
              <a:t>Presentation Set 1 next week (12/10/24)</a:t>
            </a:r>
          </a:p>
          <a:p>
            <a:pPr lvl="1"/>
            <a:r>
              <a:rPr lang="en-US" dirty="0"/>
              <a:t>Please review ELMS to make sure if you are scheduled</a:t>
            </a:r>
          </a:p>
          <a:p>
            <a:pPr lvl="1"/>
            <a:r>
              <a:rPr lang="en-US" dirty="0"/>
              <a:t>Please send me a copy of the slides by the weekend, so I can give feedback</a:t>
            </a:r>
          </a:p>
          <a:p>
            <a:pPr lvl="1"/>
            <a:r>
              <a:rPr lang="en-US" dirty="0"/>
              <a:t>Allocate 15 minutes (which is about 10 slides)</a:t>
            </a:r>
          </a:p>
          <a:p>
            <a:pPr lvl="1"/>
            <a:r>
              <a:rPr lang="en-US" dirty="0"/>
              <a:t>Include a discussion on Introduction/Research Question, Literature Review, Data, Methods, Results, and your feedback/critiques</a:t>
            </a:r>
          </a:p>
          <a:p>
            <a:pPr lvl="1"/>
            <a:r>
              <a:rPr lang="en-US" dirty="0"/>
              <a:t>I prefer PowerPoint, but if you want to use another source just run it by me</a:t>
            </a:r>
          </a:p>
          <a:p>
            <a:pPr lvl="1"/>
            <a:r>
              <a:rPr lang="en-US" dirty="0"/>
              <a:t>Please send me a copy by Saturday, so I can review and give feedback.</a:t>
            </a:r>
          </a:p>
        </p:txBody>
      </p:sp>
    </p:spTree>
    <p:extLst>
      <p:ext uri="{BB962C8B-B14F-4D97-AF65-F5344CB8AC3E}">
        <p14:creationId xmlns:p14="http://schemas.microsoft.com/office/powerpoint/2010/main" val="627112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4675-67F4-B89C-D9E3-494E99C4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9EA16-A0BF-B2E4-05FD-25D1DA13E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0328"/>
          </a:xfrm>
        </p:spPr>
        <p:txBody>
          <a:bodyPr>
            <a:normAutofit/>
          </a:bodyPr>
          <a:lstStyle/>
          <a:p>
            <a:r>
              <a:rPr lang="en-US" dirty="0"/>
              <a:t>Solow (1956) proposed a simple model which can help up think about economic growth in the very long run</a:t>
            </a:r>
          </a:p>
          <a:p>
            <a:r>
              <a:rPr lang="en-US" dirty="0"/>
              <a:t>Model Inputs Include</a:t>
            </a:r>
          </a:p>
          <a:p>
            <a:pPr lvl="1"/>
            <a:r>
              <a:rPr lang="en-US" dirty="0"/>
              <a:t>The Production Function</a:t>
            </a:r>
          </a:p>
          <a:p>
            <a:pPr lvl="1"/>
            <a:r>
              <a:rPr lang="en-US" dirty="0"/>
              <a:t>Population and the Supply of Labor</a:t>
            </a:r>
          </a:p>
          <a:p>
            <a:pPr lvl="1"/>
            <a:r>
              <a:rPr lang="en-US" dirty="0"/>
              <a:t>Consumption and Investment</a:t>
            </a:r>
          </a:p>
          <a:p>
            <a:pPr lvl="1"/>
            <a:r>
              <a:rPr lang="en-US" dirty="0"/>
              <a:t>Depreciation and Capital Accumulation</a:t>
            </a:r>
          </a:p>
          <a:p>
            <a:r>
              <a:rPr lang="en-US" dirty="0"/>
              <a:t>End Result</a:t>
            </a:r>
          </a:p>
          <a:p>
            <a:pPr lvl="1"/>
            <a:r>
              <a:rPr lang="en-US" dirty="0"/>
              <a:t>In the very long run, the economy converges on the steady state and GDP per capita and capital per worker will remain constant</a:t>
            </a:r>
          </a:p>
          <a:p>
            <a:pPr lvl="1"/>
            <a:r>
              <a:rPr lang="en-US" dirty="0"/>
              <a:t>The growth of GDP per capita will slow down to zero in the very long run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4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2789-6E25-C83A-A701-8FCCCA8F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Inputs: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BA2C3-D9C0-9A6E-9A9D-167DCD1C53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08659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will define our aggregate production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the output by combining capital and labor into the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measures the amount of capital (machines, buildings, </a:t>
                </a:r>
                <a:r>
                  <a:rPr lang="en-US" dirty="0" err="1"/>
                  <a:t>etc</a:t>
                </a:r>
                <a:r>
                  <a:rPr lang="en-US" dirty="0"/>
                  <a:t>) dedicated to the production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measures the amount of labor dedicated to the production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the functional form that we use to describe the production process to convert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𝑎𝑐𝑟𝑒𝑠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𝑡𝑟𝑎𝑐𝑡𝑜𝑟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1,000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h𝑜𝑢𝑟𝑠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=18,000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𝑏𝑢𝑠h𝑒𝑙𝑠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𝑐𝑜𝑟𝑛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$3.67 </m:t>
                    </m:r>
                  </m:oMath>
                </a14:m>
                <a:r>
                  <a:rPr lang="en-US" dirty="0"/>
                  <a:t>per bushel,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=$3.67∗18,000=$66,000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4BA2C3-D9C0-9A6E-9A9D-167DCD1C53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08659" cy="4667250"/>
              </a:xfrm>
              <a:blipFill>
                <a:blip r:embed="rId2"/>
                <a:stretch>
                  <a:fillRect l="-806" t="-1897" r="-461" b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08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D5E0-F16C-FECF-14A3-DA2C250E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Input: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going to assume no barriers to entry; anyone can set up a firm and hire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workers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units of capital and obtain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units of output</a:t>
                </a:r>
              </a:p>
              <a:p>
                <a:r>
                  <a:rPr lang="en-US" dirty="0"/>
                  <a:t>Assumption 4.1: Constant Returns to Scale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this mean?</a:t>
                </a:r>
              </a:p>
              <a:p>
                <a:pPr lvl="1"/>
                <a:r>
                  <a:rPr lang="en-US" dirty="0"/>
                  <a:t>By doubling out inputs, we double our output</a:t>
                </a:r>
              </a:p>
              <a:p>
                <a:pPr lvl="1"/>
                <a:r>
                  <a:rPr lang="en-US" dirty="0"/>
                  <a:t>It doesn’t matter if it is one large factor or two small factories</a:t>
                </a:r>
              </a:p>
              <a:p>
                <a:pPr lvl="1"/>
                <a:r>
                  <a:rPr lang="en-US" dirty="0"/>
                  <a:t>Any production process can be scaled up or down by increasing or decreasing capital and labor in the same proportions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3464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D5E0-F16C-FECF-14A3-DA2C250E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Input: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72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does constant returns to scale compare?</a:t>
                </a:r>
              </a:p>
              <a:p>
                <a:pPr lvl="1"/>
                <a:r>
                  <a:rPr lang="en-US" dirty="0"/>
                  <a:t>Constant Returns to Scale: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Doubling the inputs results in output equal to just doubling output</a:t>
                </a:r>
              </a:p>
              <a:p>
                <a:pPr lvl="1"/>
                <a:r>
                  <a:rPr lang="en-US" dirty="0"/>
                  <a:t>Decreasing Returns to Scale: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Doubling our inputs results in output less than just doubling output</a:t>
                </a:r>
              </a:p>
              <a:p>
                <a:pPr lvl="1"/>
                <a:r>
                  <a:rPr lang="en-US" dirty="0"/>
                  <a:t>Increasing Returns to Scale: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Doubling our inputs results in output more than just doubling output</a:t>
                </a:r>
              </a:p>
              <a:p>
                <a:r>
                  <a:rPr lang="en-US" dirty="0"/>
                  <a:t>Assumption 4.2: Positive Marginal Product </a:t>
                </a:r>
              </a:p>
              <a:p>
                <a:pPr lvl="1"/>
                <a:r>
                  <a:rPr lang="en-US" dirty="0"/>
                  <a:t>The first derivative is positive – an additional unit of input results in positive output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7222"/>
              </a:xfrm>
              <a:blipFill>
                <a:blip r:embed="rId2"/>
                <a:stretch>
                  <a:fillRect l="-1086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474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D5E0-F16C-FECF-14A3-DA2C250E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Input: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Assumption 4.3: Diminishing Marginal Product</a:t>
                </a:r>
              </a:p>
              <a:p>
                <a:pPr lvl="1"/>
                <a:r>
                  <a:rPr lang="en-US" dirty="0"/>
                  <a:t>While the first derivative is positive, the second derivative is negative</a:t>
                </a:r>
              </a:p>
              <a:p>
                <a:pPr lvl="1"/>
                <a:r>
                  <a:rPr lang="en-US" dirty="0"/>
                  <a:t>The derivative of marginal product of capital and labor is negative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𝑀𝑃𝐾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𝑀𝑃𝐿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While additional units of capital or labor increase output, they do so at a diminishing rate</a:t>
                </a:r>
              </a:p>
              <a:p>
                <a:pPr lvl="1"/>
                <a:r>
                  <a:rPr lang="en-US" dirty="0"/>
                  <a:t>With more additional units of capital or labor, they become less and less useful to more you use it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335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D5E0-F16C-FECF-14A3-DA2C250E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Input: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 4.4: Inada Conditions</a:t>
                </a:r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2200" dirty="0"/>
                  <a:t>The marginal product is very large when we have little bit of capital</a:t>
                </a:r>
              </a:p>
              <a:p>
                <a:pPr lvl="2"/>
                <a:r>
                  <a:rPr lang="en-US" sz="2200" dirty="0"/>
                  <a:t>An additional unit of capital (machine, tool, etc.) is extremely useful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lang="en-US" dirty="0"/>
              </a:p>
              <a:p>
                <a:pPr lvl="2"/>
                <a:r>
                  <a:rPr lang="en-US" sz="2200" dirty="0"/>
                  <a:t>The marginal product is 0 when we have too much capital</a:t>
                </a:r>
              </a:p>
              <a:p>
                <a:pPr lvl="2"/>
                <a:r>
                  <a:rPr lang="en-US" sz="2200" dirty="0"/>
                  <a:t>An additional unit of capital (machine, tool, etc.) is useless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875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D5E0-F16C-FECF-14A3-DA2C250EE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Input: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82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Another assumption</a:t>
                </a:r>
              </a:p>
              <a:p>
                <a:pPr lvl="1"/>
                <a:r>
                  <a:rPr lang="en-US" dirty="0"/>
                  <a:t>We’ll assume a Cobb-Douglas production function for functional form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capital share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the Cobb-Douglas production function tell us?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/>
                  <a:t> are positive constants and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The elasticity of substitution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Which means that a</a:t>
                </a:r>
                <a:r>
                  <a:rPr lang="en-US" b="0" dirty="0"/>
                  <a:t> proportional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relative to the marginal rate of technical substitution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𝑑𝑅𝑇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type m:val="li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53A7B-5C49-2452-8512-497BB54A8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8246"/>
              </a:xfrm>
              <a:blipFill>
                <a:blip r:embed="rId2"/>
                <a:stretch>
                  <a:fillRect l="-1086" t="-2051" b="-7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910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B87F-6E2A-748F-9917-83CD93BD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Inputs: Cobb Douglas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66CC62-8845-5BAB-F093-5A79549DC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311" y="1825625"/>
            <a:ext cx="10199377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62E525-CFBD-8268-7E5E-D41357B32EEB}"/>
                  </a:ext>
                </a:extLst>
              </p:cNvPr>
              <p:cNvSpPr txBox="1"/>
              <p:nvPr/>
            </p:nvSpPr>
            <p:spPr>
              <a:xfrm>
                <a:off x="1721224" y="6347012"/>
                <a:ext cx="80413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Cobb-Douglas Production Function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62E525-CFBD-8268-7E5E-D41357B32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24" y="6347012"/>
                <a:ext cx="8041341" cy="369332"/>
              </a:xfrm>
              <a:prstGeom prst="rect">
                <a:avLst/>
              </a:prstGeom>
              <a:blipFill>
                <a:blip r:embed="rId3"/>
                <a:stretch>
                  <a:fillRect l="-63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282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680A-B063-E2F2-F39D-8F71BB5B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Inputs: Population and Labor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627D-FE63-7055-E077-FE6D8F6C4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6343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 4.5: Population Growth</a:t>
                </a:r>
              </a:p>
              <a:p>
                <a:pPr lvl="1"/>
                <a:r>
                  <a:rPr lang="en-US" dirty="0"/>
                  <a:t>The population grows at a constant,</a:t>
                </a:r>
                <a:r>
                  <a:rPr lang="en-US" b="1" dirty="0"/>
                  <a:t> exogenous </a:t>
                </a:r>
                <a:r>
                  <a:rPr lang="en-US" dirty="0"/>
                  <a:t>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What else we assume here</a:t>
                </a:r>
              </a:p>
              <a:p>
                <a:pPr lvl="1"/>
                <a:r>
                  <a:rPr lang="en-US" dirty="0"/>
                  <a:t>A few more assumptions for simplicity</a:t>
                </a:r>
              </a:p>
              <a:p>
                <a:pPr lvl="1"/>
                <a:r>
                  <a:rPr lang="en-US" dirty="0"/>
                  <a:t>We will not model people decision to work (Week 4)</a:t>
                </a:r>
              </a:p>
              <a:p>
                <a:pPr lvl="1"/>
                <a:r>
                  <a:rPr lang="en-US" dirty="0"/>
                  <a:t>Everyone who is alive works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represents population and the labor force</a:t>
                </a:r>
              </a:p>
              <a:p>
                <a:pPr lvl="1"/>
                <a:r>
                  <a:rPr lang="en-US" dirty="0"/>
                  <a:t>We will not distinguish between GDP per capita and GDP per worker</a:t>
                </a:r>
              </a:p>
              <a:p>
                <a:pPr lvl="1"/>
                <a:r>
                  <a:rPr lang="en-US" dirty="0"/>
                  <a:t>Note: population growth may be </a:t>
                </a:r>
                <a:r>
                  <a:rPr lang="en-US" b="1" dirty="0"/>
                  <a:t>endogenous</a:t>
                </a:r>
                <a:r>
                  <a:rPr lang="en-US" dirty="0"/>
                  <a:t> with living standards</a:t>
                </a:r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labor force grows at a constant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was a concern from Thomas Malthus but we’ll see why its not an issue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D627D-FE63-7055-E077-FE6D8F6C4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63434"/>
              </a:xfrm>
              <a:blipFill>
                <a:blip r:embed="rId2"/>
                <a:stretch>
                  <a:fillRect l="-1086" t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060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E863-C45B-D036-A3AC-9C806C3E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Inputs: Consumption and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55498-3D66-FBEC-D980-B36CF8C8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Assumption 4.6: Closed Economy</a:t>
                </a:r>
              </a:p>
              <a:p>
                <a:pPr lvl="1"/>
                <a:r>
                  <a:rPr lang="en-US" dirty="0"/>
                  <a:t>The economy is closed and there is no government expenditures</a:t>
                </a:r>
              </a:p>
              <a:p>
                <a:pPr lvl="1"/>
                <a:r>
                  <a:rPr lang="en-US" dirty="0"/>
                  <a:t>In our accounting identify, 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Our output is a function only of consumption and investment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0−0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All output is dedicated to consumption or investment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C55498-3D66-FBEC-D980-B36CF8C8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82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A483-4A06-EA5C-0D73-0197FFB4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Growth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B5B5-4816-B8BA-0296-342C41935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Economic Growth</a:t>
            </a:r>
          </a:p>
          <a:p>
            <a:pPr lvl="1"/>
            <a:r>
              <a:rPr lang="en-US" dirty="0"/>
              <a:t>The Very Long Run</a:t>
            </a:r>
          </a:p>
          <a:p>
            <a:pPr lvl="1"/>
            <a:r>
              <a:rPr lang="en-US" dirty="0"/>
              <a:t>Kaldor Facts</a:t>
            </a:r>
          </a:p>
          <a:p>
            <a:pPr lvl="1"/>
            <a:r>
              <a:rPr lang="en-US" dirty="0"/>
              <a:t>Growth Across Countries</a:t>
            </a:r>
          </a:p>
          <a:p>
            <a:r>
              <a:rPr lang="en-US" dirty="0"/>
              <a:t>Solow Growth Model</a:t>
            </a:r>
          </a:p>
          <a:p>
            <a:pPr lvl="1"/>
            <a:r>
              <a:rPr lang="en-US" dirty="0"/>
              <a:t>Model Inputs</a:t>
            </a:r>
          </a:p>
          <a:p>
            <a:pPr lvl="1"/>
            <a:r>
              <a:rPr lang="en-US" dirty="0"/>
              <a:t>Mechanics</a:t>
            </a:r>
          </a:p>
          <a:p>
            <a:pPr lvl="1"/>
            <a:r>
              <a:rPr lang="en-US" dirty="0"/>
              <a:t>The Golden Rule</a:t>
            </a:r>
          </a:p>
          <a:p>
            <a:pPr lvl="1"/>
            <a:r>
              <a:rPr lang="en-US" dirty="0"/>
              <a:t>Markets</a:t>
            </a:r>
          </a:p>
          <a:p>
            <a:pPr lvl="1"/>
            <a:r>
              <a:rPr lang="en-US" dirty="0"/>
              <a:t>Technological Progress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5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9CCD-AA20-367D-3932-C9FB258D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Inputs: Consumption and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14FA83-6C1A-0CEA-46C9-B1F8E8C85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79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 4.7: Saving Rate</a:t>
                </a:r>
              </a:p>
              <a:p>
                <a:pPr lvl="1"/>
                <a:r>
                  <a:rPr lang="en-US" dirty="0"/>
                  <a:t> The saving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US" dirty="0"/>
                  <a:t> is equal to an </a:t>
                </a:r>
                <a:r>
                  <a:rPr lang="en-US" b="1" dirty="0"/>
                  <a:t>exogenous</a:t>
                </a:r>
                <a:r>
                  <a:rPr lang="en-US" dirty="0"/>
                  <a:t>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both total output and total income, so saving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all income that is not used for consumption</a:t>
                </a:r>
              </a:p>
              <a:p>
                <a:pPr lvl="1"/>
                <a:r>
                  <a:rPr lang="en-US" dirty="0"/>
                  <a:t>Saving Rate: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People save an exogenous 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of their total income</a:t>
                </a:r>
              </a:p>
              <a:p>
                <a:r>
                  <a:rPr lang="en-US" dirty="0"/>
                  <a:t>Consequence of Assumption 4.6 and 4.7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Investment is equal to the saving rate times total income</a:t>
                </a:r>
              </a:p>
              <a:p>
                <a:pPr lvl="1"/>
                <a:r>
                  <a:rPr lang="en-US" dirty="0"/>
                  <a:t>In other words, savings is equal to investment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in a closed economy 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taxes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14FA83-6C1A-0CEA-46C9-B1F8E8C85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7904"/>
              </a:xfrm>
              <a:blipFill>
                <a:blip r:embed="rId2"/>
                <a:stretch>
                  <a:fillRect l="-1086" t="-2067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176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D779-745A-5FCE-FD77-2AE3672E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Inputs: Depreciation and Capital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16D093-2337-51E4-78E1-F1A7885C7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Depreciation and Capital Accumulation</a:t>
                </a:r>
              </a:p>
              <a:p>
                <a:pPr lvl="1"/>
                <a:r>
                  <a:rPr lang="en-US" dirty="0"/>
                  <a:t>Capital eventually wears out – or depreciates</a:t>
                </a:r>
              </a:p>
              <a:p>
                <a:pPr lvl="1"/>
                <a:r>
                  <a:rPr lang="en-US" dirty="0"/>
                  <a:t>Machines needs fixing, computers become obsolete, buildings need repairs</a:t>
                </a:r>
              </a:p>
              <a:p>
                <a:pPr lvl="1"/>
                <a:r>
                  <a:rPr lang="en-US" dirty="0"/>
                  <a:t>If we are calculating total capital stock, we need to account for depreciation</a:t>
                </a:r>
              </a:p>
              <a:p>
                <a:r>
                  <a:rPr lang="en-US" dirty="0"/>
                  <a:t>Assumption 4.8: Depreciation</a:t>
                </a:r>
              </a:p>
              <a:p>
                <a:pPr lvl="1"/>
                <a:r>
                  <a:rPr lang="en-US" dirty="0"/>
                  <a:t>The capital stock depreciates at a constant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Everyone piece of capital stock loses a fraction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of its value everyone period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16D093-2337-51E4-78E1-F1A7885C7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16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D779-745A-5FCE-FD77-2AE3672E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Inputs: Depreciation and Capital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16D093-2337-51E4-78E1-F1A7885C78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capital stock is going to change over time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current period capital stock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next periods capital stock</a:t>
                </a:r>
              </a:p>
              <a:p>
                <a:r>
                  <a:rPr lang="en-US" dirty="0"/>
                  <a:t>Our next period capital stock,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will be comprised of two components</a:t>
                </a:r>
              </a:p>
              <a:p>
                <a:pPr lvl="1"/>
                <a:r>
                  <a:rPr lang="en-US" dirty="0"/>
                  <a:t>Capital Stock not depreciated: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New capital through investments: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16D093-2337-51E4-78E1-F1A7885C78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626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5E9A-23C4-189E-A4DE-3A9715C0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Growth Model: Mechanisms of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B3F1-2F5D-5752-9C2C-E77C20E43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76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E1FA-B26D-D341-4747-C25CB505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8A211-5FB6-935F-BDD4-D13CA1A02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mechanisms of the Solow Growth Model consist of</a:t>
            </a:r>
          </a:p>
          <a:p>
            <a:pPr lvl="1"/>
            <a:r>
              <a:rPr lang="en-US" dirty="0"/>
              <a:t>Per Capita Production Function</a:t>
            </a:r>
          </a:p>
          <a:p>
            <a:pPr lvl="1"/>
            <a:r>
              <a:rPr lang="en-US" dirty="0"/>
              <a:t>Dynamics of Capital Per Worker</a:t>
            </a:r>
          </a:p>
          <a:p>
            <a:pPr lvl="1"/>
            <a:r>
              <a:rPr lang="en-US" dirty="0"/>
              <a:t>Growth and Level Effects</a:t>
            </a:r>
          </a:p>
        </p:txBody>
      </p:sp>
    </p:spTree>
    <p:extLst>
      <p:ext uri="{BB962C8B-B14F-4D97-AF65-F5344CB8AC3E}">
        <p14:creationId xmlns:p14="http://schemas.microsoft.com/office/powerpoint/2010/main" val="217986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8D8B-0EC6-BB36-698B-FC0B9AA6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Per Capita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5604C-304D-97A3-B7F6-D08A34AADD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722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will convert our production function into per capita (population) terms.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denotes GDP per capita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denotes capital stock per worker (Remember: population = labor force)</a:t>
                </a:r>
              </a:p>
              <a:p>
                <a:r>
                  <a:rPr lang="en-US" dirty="0"/>
                  <a:t>Rewrite,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rewrite our production function, so that output is a function of capital stock per capita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5604C-304D-97A3-B7F6-D08A34AADD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7222"/>
              </a:xfrm>
              <a:blipFill>
                <a:blip r:embed="rId2"/>
                <a:stretch>
                  <a:fillRect l="-1086" t="-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119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8D8B-0EC6-BB36-698B-FC0B9AA6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Per Capita Production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5604C-304D-97A3-B7F6-D08A34AADD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74188" cy="48172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Assumption 4.1 (Constant Returns to Scale)</a:t>
                </a:r>
              </a:p>
              <a:p>
                <a:pPr lvl="1"/>
                <a:r>
                  <a:rPr lang="en-US" dirty="0"/>
                  <a:t>All capital and labor in the economy is used in one aggregate production process</a:t>
                </a:r>
              </a:p>
              <a:p>
                <a:pPr lvl="1"/>
                <a:r>
                  <a:rPr lang="en-US" dirty="0"/>
                  <a:t>It doesn’t matter if it is 1 firm or N firm making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using A.4.1</a:t>
                </a:r>
              </a:p>
              <a:p>
                <a:pPr lvl="1"/>
                <a:r>
                  <a:rPr lang="en-US" dirty="0"/>
                  <a:t>Due to constant returns, we are just </a:t>
                </a:r>
                <a:r>
                  <a:rPr lang="en-US" dirty="0" err="1"/>
                  <a:t>multipling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Per-capita Production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the output that would be produced by one worker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units of capital</a:t>
                </a:r>
              </a:p>
              <a:p>
                <a:pPr lvl="1"/>
                <a:r>
                  <a:rPr lang="en-US" dirty="0"/>
                  <a:t>GDP per capita is going to be the same as it would be if there was only one person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units of capital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5604C-304D-97A3-B7F6-D08A34AADD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74188" cy="4817222"/>
              </a:xfrm>
              <a:blipFill>
                <a:blip r:embed="rId2"/>
                <a:stretch>
                  <a:fillRect l="-1050" t="-2100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660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3264-7173-6476-8767-7214B8BE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Dynamics of Capital per Worker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4D820-2026-81AF-58B3-40F4161D50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032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Dynamics: we will see how capital per worker,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evolves over time</a:t>
                </a:r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914400" lvl="2" indent="0">
                  <a:buNone/>
                </a:pPr>
                <a:br>
                  <a:rPr lang="en-US" sz="1700" dirty="0"/>
                </a:br>
                <a:endParaRPr lang="en-US" sz="17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914400" lvl="2" indent="0">
                  <a:buNone/>
                </a:pPr>
                <a:br>
                  <a:rPr lang="en-US" sz="1700" dirty="0"/>
                </a:br>
                <a:endParaRPr lang="en-US" sz="17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So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4D820-2026-81AF-58B3-40F4161D50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0328"/>
              </a:xfrm>
              <a:blipFill>
                <a:blip r:embed="rId2"/>
                <a:stretch>
                  <a:fillRect l="-965" t="-1852" b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731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8F9E-882F-3A8E-9E28-59CEBC3F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Dynamics of Capital per Worker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saw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The change in capital stock per worker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depends up on the balance of opposing forces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is investment per capita that adds to the capital stock</a:t>
                </a:r>
              </a:p>
              <a:p>
                <a:r>
                  <a:rPr lang="en-US" dirty="0"/>
                  <a:t>Two forces bring down capital stock per worker</a:t>
                </a:r>
              </a:p>
              <a:p>
                <a:pPr lvl="1"/>
                <a:r>
                  <a:rPr lang="en-US" dirty="0"/>
                  <a:t>Depreciation and population growth</a:t>
                </a:r>
              </a:p>
              <a:p>
                <a:pPr lvl="1"/>
                <a:r>
                  <a:rPr lang="en-US" dirty="0"/>
                  <a:t>Depreciation directly reduces the capital stock per worker</a:t>
                </a:r>
              </a:p>
              <a:p>
                <a:pPr lvl="1"/>
                <a:r>
                  <a:rPr lang="en-US" dirty="0"/>
                  <a:t>Population growth indirectly reduces capital stock per worker by increasing the denominator and spreading the capital stock out among more workers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630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8F9E-882F-3A8E-9E28-59CEBC3F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Dynamics of Capital per Worker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Concave functions</a:t>
                </a:r>
              </a:p>
              <a:p>
                <a:pPr lvl="1"/>
                <a:r>
                  <a:rPr lang="en-US" dirty="0"/>
                  <a:t>Output per capita,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, and Investment per capita,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, are concave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(capital stock per worker)</a:t>
                </a:r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Concave means a positive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 and a negative 2</a:t>
                </a:r>
                <a:r>
                  <a:rPr lang="en-US" baseline="30000" dirty="0"/>
                  <a:t>nd</a:t>
                </a:r>
                <a:r>
                  <a:rPr lang="en-US" dirty="0"/>
                  <a:t> derivative</a:t>
                </a:r>
              </a:p>
              <a:p>
                <a:pPr lvl="1"/>
                <a:r>
                  <a:rPr lang="en-US" dirty="0"/>
                  <a:t>Or, the marginal product of the per-capita production function of capital is positive but decreasing</a:t>
                </a:r>
              </a:p>
              <a:p>
                <a:pPr lvl="1"/>
                <a:r>
                  <a:rPr lang="en-US" dirty="0"/>
                  <a:t>Investment per capita,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just a constant times the per capita production function so it a positive but diminishing marginal product, too</a:t>
                </a:r>
              </a:p>
              <a:p>
                <a:pPr lvl="1"/>
                <a:r>
                  <a:rPr lang="en-US" dirty="0"/>
                  <a:t>Adding more and more machines per worker to the economy results in higher output (and investment) per worker but at a diminishing rate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87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A54-D4BD-795E-9EA2-AFDEBA4A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Growth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CA2D6-1957-6FF3-9F0C-C385DC6725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3</a:t>
            </a:r>
          </a:p>
        </p:txBody>
      </p:sp>
    </p:spTree>
    <p:extLst>
      <p:ext uri="{BB962C8B-B14F-4D97-AF65-F5344CB8AC3E}">
        <p14:creationId xmlns:p14="http://schemas.microsoft.com/office/powerpoint/2010/main" val="3779068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8F9E-882F-3A8E-9E28-59CEBC3F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We’ll plot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assumed</a:t>
                </a:r>
                <a:br>
                  <a:rPr lang="en-US" dirty="0"/>
                </a:br>
                <a:r>
                  <a:rPr lang="en-US" dirty="0"/>
                  <a:t>to be linear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are </a:t>
                </a:r>
                <a:br>
                  <a:rPr lang="en-US" dirty="0"/>
                </a:br>
                <a:r>
                  <a:rPr lang="en-US" dirty="0"/>
                  <a:t>concave functions </a:t>
                </a:r>
                <a:br>
                  <a:rPr lang="en-US" dirty="0"/>
                </a:br>
                <a:r>
                  <a:rPr lang="en-US" dirty="0"/>
                  <a:t>where the marginal</a:t>
                </a:r>
                <a:br>
                  <a:rPr lang="en-US" dirty="0"/>
                </a:br>
                <a:r>
                  <a:rPr lang="en-US" dirty="0"/>
                  <a:t>product is positive</a:t>
                </a:r>
                <a:br>
                  <a:rPr lang="en-US" dirty="0"/>
                </a:br>
                <a:r>
                  <a:rPr lang="en-US" dirty="0"/>
                  <a:t>but diminishing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550E77-9F46-1BE4-AEEE-8D016DE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12730"/>
            <a:ext cx="7772400" cy="58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8F9E-882F-3A8E-9E28-59CEBC3F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start above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b="0" dirty="0"/>
                  <a:t> ends</a:t>
                </a:r>
                <a:br>
                  <a:rPr lang="en-US" b="0" dirty="0"/>
                </a:br>
                <a:r>
                  <a:rPr lang="en-US" b="0" dirty="0"/>
                  <a:t>b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low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is a consequence</a:t>
                </a:r>
                <a:br>
                  <a:rPr lang="en-US" dirty="0"/>
                </a:br>
                <a:r>
                  <a:rPr lang="en-US" dirty="0"/>
                  <a:t>of the Inada condition</a:t>
                </a:r>
              </a:p>
              <a:p>
                <a:r>
                  <a:rPr lang="en-US" dirty="0"/>
                  <a:t>When there is little </a:t>
                </a:r>
                <a:br>
                  <a:rPr lang="en-US" dirty="0"/>
                </a:br>
                <a:r>
                  <a:rPr lang="en-US" dirty="0"/>
                  <a:t>capital, it is very useful</a:t>
                </a:r>
              </a:p>
              <a:p>
                <a:r>
                  <a:rPr lang="en-US" dirty="0"/>
                  <a:t>When there is a lot of</a:t>
                </a:r>
                <a:br>
                  <a:rPr lang="en-US" dirty="0"/>
                </a:br>
                <a:r>
                  <a:rPr lang="en-US" dirty="0"/>
                  <a:t>capital, it is very </a:t>
                </a:r>
                <a:br>
                  <a:rPr lang="en-US" dirty="0"/>
                </a:br>
                <a:r>
                  <a:rPr lang="en-US" dirty="0"/>
                  <a:t>useless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  <a:blipFill>
                <a:blip r:embed="rId2"/>
                <a:stretch>
                  <a:fillRect l="-1086" t="-2133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550E77-9F46-1BE4-AEEE-8D016DE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12730"/>
            <a:ext cx="7772400" cy="58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87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8F9E-882F-3A8E-9E28-59CEBC3F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this implies</a:t>
                </a:r>
              </a:p>
              <a:p>
                <a:r>
                  <a:rPr lang="en-US" b="0" dirty="0"/>
                  <a:t>When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This means that </a:t>
                </a:r>
                <a:br>
                  <a:rPr lang="en-US" dirty="0"/>
                </a:br>
                <a:r>
                  <a:rPr lang="en-US" dirty="0"/>
                  <a:t>capital stock per </a:t>
                </a:r>
                <a:br>
                  <a:rPr lang="en-US" dirty="0"/>
                </a:br>
                <a:r>
                  <a:rPr lang="en-US" dirty="0"/>
                  <a:t>worker is growing</a:t>
                </a:r>
              </a:p>
              <a:p>
                <a:r>
                  <a:rPr lang="en-US" b="0" dirty="0"/>
                  <a:t>An economy with</a:t>
                </a:r>
                <a:br>
                  <a:rPr lang="en-US" b="0" dirty="0"/>
                </a:br>
                <a:r>
                  <a:rPr lang="en-US" b="0" dirty="0"/>
                  <a:t>sufficiently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 will</a:t>
                </a:r>
                <a:br>
                  <a:rPr lang="en-US" b="0" dirty="0"/>
                </a:br>
                <a:r>
                  <a:rPr lang="en-US" b="0" dirty="0"/>
                  <a:t>be accumulating</a:t>
                </a:r>
                <a:br>
                  <a:rPr lang="en-US" b="0" dirty="0"/>
                </a:br>
                <a:r>
                  <a:rPr lang="en-US" b="0" dirty="0"/>
                  <a:t>capital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  <a:blipFill>
                <a:blip r:embed="rId2"/>
                <a:stretch>
                  <a:fillRect l="-1086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550E77-9F46-1BE4-AEEE-8D016DE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12730"/>
            <a:ext cx="7772400" cy="58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20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8F9E-882F-3A8E-9E28-59CEBC3F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Investment is </a:t>
                </a:r>
                <a:br>
                  <a:rPr lang="en-US" dirty="0"/>
                </a:br>
                <a:r>
                  <a:rPr lang="en-US" dirty="0"/>
                  <a:t>proportional to output</a:t>
                </a:r>
                <a:br>
                  <a:rPr lang="en-US" dirty="0"/>
                </a:br>
                <a:r>
                  <a:rPr lang="en-US" dirty="0"/>
                  <a:t>not capital stock</a:t>
                </a:r>
              </a:p>
              <a:p>
                <a:r>
                  <a:rPr lang="en-US" dirty="0"/>
                  <a:t>When there is little </a:t>
                </a:r>
                <a:br>
                  <a:rPr lang="en-US" dirty="0"/>
                </a:br>
                <a:r>
                  <a:rPr lang="en-US" dirty="0"/>
                  <a:t>capital, it is very useful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  <a:blipFill>
                <a:blip r:embed="rId2"/>
                <a:stretch>
                  <a:fillRect l="-1086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550E77-9F46-1BE4-AEEE-8D016DE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12730"/>
            <a:ext cx="7772400" cy="58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05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8F9E-882F-3A8E-9E28-59CEBC3F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this implies</a:t>
                </a:r>
              </a:p>
              <a:p>
                <a:r>
                  <a:rPr lang="en-US" b="0" dirty="0"/>
                  <a:t>When</a:t>
                </a: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This means that </a:t>
                </a:r>
                <a:br>
                  <a:rPr lang="en-US" dirty="0"/>
                </a:br>
                <a:r>
                  <a:rPr lang="en-US" dirty="0"/>
                  <a:t>capital stock per </a:t>
                </a:r>
                <a:br>
                  <a:rPr lang="en-US" dirty="0"/>
                </a:br>
                <a:r>
                  <a:rPr lang="en-US" dirty="0"/>
                  <a:t>worker is shrinking</a:t>
                </a:r>
              </a:p>
              <a:p>
                <a:r>
                  <a:rPr lang="en-US" dirty="0"/>
                  <a:t>An economy with</a:t>
                </a:r>
                <a:br>
                  <a:rPr lang="en-US" dirty="0"/>
                </a:br>
                <a:r>
                  <a:rPr lang="en-US" dirty="0"/>
                  <a:t>sufficiently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will</a:t>
                </a:r>
                <a:br>
                  <a:rPr lang="en-US" dirty="0"/>
                </a:br>
                <a:r>
                  <a:rPr lang="en-US" dirty="0"/>
                  <a:t>tend to deplete its</a:t>
                </a:r>
                <a:br>
                  <a:rPr lang="en-US" dirty="0"/>
                </a:br>
                <a:r>
                  <a:rPr lang="en-US" dirty="0"/>
                  <a:t>stock of capital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  <a:blipFill>
                <a:blip r:embed="rId2"/>
                <a:stretch>
                  <a:fillRect l="-1086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550E77-9F46-1BE4-AEEE-8D016DE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12730"/>
            <a:ext cx="7772400" cy="58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25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8F9E-882F-3A8E-9E28-59CEBC3F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Why?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Depreciation and </a:t>
                </a:r>
                <a:br>
                  <a:rPr lang="en-US" dirty="0"/>
                </a:br>
                <a:r>
                  <a:rPr lang="en-US" dirty="0"/>
                  <a:t>dilution (through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is just proportional</a:t>
                </a:r>
              </a:p>
              <a:p>
                <a:r>
                  <a:rPr lang="en-US" dirty="0"/>
                  <a:t>The more capital you</a:t>
                </a:r>
                <a:br>
                  <a:rPr lang="en-US" dirty="0"/>
                </a:br>
                <a:r>
                  <a:rPr lang="en-US" dirty="0"/>
                  <a:t>have, the more </a:t>
                </a:r>
                <a:br>
                  <a:rPr lang="en-US" dirty="0"/>
                </a:br>
                <a:r>
                  <a:rPr lang="en-US" dirty="0"/>
                  <a:t>depreciation you have</a:t>
                </a:r>
              </a:p>
              <a:p>
                <a:r>
                  <a:rPr lang="en-US" dirty="0"/>
                  <a:t>When there is a lot of</a:t>
                </a:r>
                <a:br>
                  <a:rPr lang="en-US" dirty="0"/>
                </a:br>
                <a:r>
                  <a:rPr lang="en-US" dirty="0"/>
                  <a:t>capital, it is very </a:t>
                </a:r>
                <a:br>
                  <a:rPr lang="en-US" dirty="0"/>
                </a:br>
                <a:r>
                  <a:rPr lang="en-US" dirty="0"/>
                  <a:t>useless</a:t>
                </a:r>
              </a:p>
              <a:p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  <a:blipFill>
                <a:blip r:embed="rId2"/>
                <a:stretch>
                  <a:fillRect l="-1086" t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550E77-9F46-1BE4-AEEE-8D016DE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12730"/>
            <a:ext cx="7772400" cy="58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81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8F9E-882F-3A8E-9E28-59CEBC3F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Steady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 the capital</a:t>
                </a:r>
                <a:br>
                  <a:rPr lang="en-US" dirty="0"/>
                </a:br>
                <a:r>
                  <a:rPr lang="en-US" dirty="0"/>
                  <a:t>stock per work will </a:t>
                </a:r>
                <a:br>
                  <a:rPr lang="en-US" dirty="0"/>
                </a:br>
                <a:r>
                  <a:rPr lang="en-US" dirty="0"/>
                  <a:t>remain constant from</a:t>
                </a:r>
                <a:br>
                  <a:rPr lang="en-US" dirty="0"/>
                </a:br>
                <a:r>
                  <a:rPr lang="en-US" dirty="0"/>
                  <a:t>one period to the next</a:t>
                </a:r>
              </a:p>
              <a:p>
                <a:r>
                  <a:rPr lang="en-US" dirty="0"/>
                  <a:t>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 is the</a:t>
                </a:r>
                <a:br>
                  <a:rPr lang="en-US" dirty="0"/>
                </a:br>
                <a:r>
                  <a:rPr lang="en-US" dirty="0"/>
                  <a:t>level of capital per</a:t>
                </a:r>
                <a:br>
                  <a:rPr lang="en-US" dirty="0"/>
                </a:br>
                <a:r>
                  <a:rPr lang="en-US" dirty="0"/>
                  <a:t>worker where the two</a:t>
                </a:r>
                <a:br>
                  <a:rPr lang="en-US" dirty="0"/>
                </a:br>
                <a:r>
                  <a:rPr lang="en-US" dirty="0"/>
                  <a:t>forces of depreciation </a:t>
                </a:r>
                <a:br>
                  <a:rPr lang="en-US" dirty="0"/>
                </a:br>
                <a:r>
                  <a:rPr lang="en-US" dirty="0"/>
                  <a:t>(and pop growth) and </a:t>
                </a:r>
                <a:br>
                  <a:rPr lang="en-US" dirty="0"/>
                </a:br>
                <a:r>
                  <a:rPr lang="en-US" dirty="0"/>
                  <a:t>investment are exactly</a:t>
                </a:r>
                <a:br>
                  <a:rPr lang="en-US" dirty="0"/>
                </a:br>
                <a:r>
                  <a:rPr lang="en-US" dirty="0"/>
                  <a:t>equal</a:t>
                </a:r>
              </a:p>
              <a:p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A0018-421E-4E4C-7F08-17C3DF5985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3170"/>
              </a:xfrm>
              <a:blipFill>
                <a:blip r:embed="rId2"/>
                <a:stretch>
                  <a:fillRect l="-1086" t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550E77-9F46-1BE4-AEEE-8D016DEC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712730"/>
            <a:ext cx="7772400" cy="58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13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237F-9B37-D2B3-E2E4-B472A88F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Dynamics of Capital per Worker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BA2DF3-33E0-8193-3C05-83276F4041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At the steady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, output per capita will remain at its steady state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Converging to the steady state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grows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shrinks</a:t>
                </a:r>
              </a:p>
              <a:p>
                <a:r>
                  <a:rPr lang="en-US" dirty="0"/>
                  <a:t>In the very long run, </a:t>
                </a:r>
              </a:p>
              <a:p>
                <a:pPr lvl="1"/>
                <a:r>
                  <a:rPr lang="en-US" dirty="0"/>
                  <a:t>Economic growth occurs when capital accumulates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converge to their steady states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𝑠𝑠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 rate of growth of GDP per capita slows down to zero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BA2DF3-33E0-8193-3C05-83276F404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567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E237F-9B37-D2B3-E2E4-B472A88F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Dynamics of Capital per Worker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BA2DF3-33E0-8193-3C05-83276F4041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688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Just because GDP per capita is not growing doesn’t mean GDP isn’t growing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growing, which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𝑦𝐿</m:t>
                    </m:r>
                  </m:oMath>
                </a14:m>
                <a:r>
                  <a:rPr lang="en-US" dirty="0"/>
                  <a:t> is growing</a:t>
                </a:r>
              </a:p>
              <a:p>
                <a:pPr lvl="1"/>
                <a:r>
                  <a:rPr lang="en-US" dirty="0"/>
                  <a:t>GDP and capital stock are growing at a rate to keep up with population growth</a:t>
                </a:r>
              </a:p>
              <a:p>
                <a:pPr lvl="1"/>
                <a:r>
                  <a:rPr lang="en-US" dirty="0"/>
                  <a:t>GDP </a:t>
                </a:r>
                <a:r>
                  <a:rPr lang="en-US" b="1" dirty="0"/>
                  <a:t>per capita </a:t>
                </a:r>
                <a:r>
                  <a:rPr lang="en-US" dirty="0"/>
                  <a:t>and capital stock </a:t>
                </a:r>
                <a:r>
                  <a:rPr lang="en-US" b="1" dirty="0"/>
                  <a:t>per worker </a:t>
                </a:r>
                <a:r>
                  <a:rPr lang="en-US" dirty="0"/>
                  <a:t>is not growing</a:t>
                </a:r>
              </a:p>
              <a:p>
                <a:r>
                  <a:rPr lang="en-US" dirty="0"/>
                  <a:t>Mathematically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at steady state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Steady state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BA2DF3-33E0-8193-3C05-83276F4041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6881"/>
              </a:xfrm>
              <a:blipFill>
                <a:blip r:embed="rId2"/>
                <a:stretch>
                  <a:fillRect l="-1086" t="-2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6026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55A4-031B-96EB-7E8F-7B3ABF7F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Growth and Level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steady state, how can GDP per capita and capital stock per worker grow over time?</a:t>
                </a:r>
              </a:p>
              <a:p>
                <a:pPr lvl="1"/>
                <a:r>
                  <a:rPr lang="en-US" dirty="0"/>
                  <a:t>If the saving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If population growth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changes</a:t>
                </a:r>
              </a:p>
              <a:p>
                <a:pPr lvl="1"/>
                <a:r>
                  <a:rPr lang="en-US" dirty="0"/>
                  <a:t>If technology changes (we’ll cover a bit later)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4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951963-E05B-4810-5F6C-546A11832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082" y="422021"/>
            <a:ext cx="6330317" cy="63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05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55A4-031B-96EB-7E8F-7B3ABF7F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Growth and Level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688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Change in saving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results</a:t>
                </a:r>
                <a:br>
                  <a:rPr lang="en-US" dirty="0"/>
                </a:br>
                <a:r>
                  <a:rPr lang="en-US" dirty="0"/>
                  <a:t>in a proportional upward</a:t>
                </a:r>
                <a:br>
                  <a:rPr lang="en-US" dirty="0"/>
                </a:br>
                <a:r>
                  <a:rPr lang="en-US" dirty="0"/>
                  <a:t>shift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increases capital</a:t>
                </a:r>
                <a:br>
                  <a:rPr lang="en-US" dirty="0"/>
                </a:br>
                <a:r>
                  <a:rPr lang="en-US" dirty="0"/>
                  <a:t>accumulates since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Eventually, in the very long run</a:t>
                </a:r>
                <a:br>
                  <a:rPr lang="en-US" dirty="0"/>
                </a:br>
                <a:r>
                  <a:rPr lang="en-US" dirty="0"/>
                  <a:t>the economy will moves from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 and converge to a new</a:t>
                </a:r>
                <a:br>
                  <a:rPr lang="en-US" dirty="0"/>
                </a:br>
                <a:r>
                  <a:rPr lang="en-US" dirty="0"/>
                  <a:t>steady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6881"/>
              </a:xfrm>
              <a:blipFill>
                <a:blip r:embed="rId2"/>
                <a:stretch>
                  <a:fillRect l="-1086" t="-2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41B39C-5DB3-68E8-EDE2-0102E971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662" y="1264444"/>
            <a:ext cx="6413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62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55A4-031B-96EB-7E8F-7B3ABF7F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Growth and Level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688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An increase in population </a:t>
                </a:r>
                <a:br>
                  <a:rPr lang="en-US" dirty="0"/>
                </a:br>
                <a:r>
                  <a:rPr lang="en-US" dirty="0"/>
                  <a:t>growth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results an increase</a:t>
                </a:r>
                <a:br>
                  <a:rPr lang="en-US" dirty="0"/>
                </a:br>
                <a:r>
                  <a:rPr lang="en-US" dirty="0"/>
                  <a:t>in the 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are spreading out capital</a:t>
                </a:r>
                <a:br>
                  <a:rPr lang="en-US" dirty="0"/>
                </a:br>
                <a:r>
                  <a:rPr lang="en-US" dirty="0"/>
                  <a:t>among more workers</a:t>
                </a:r>
              </a:p>
              <a:p>
                <a:r>
                  <a:rPr lang="en-US" dirty="0"/>
                  <a:t>The line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shifts upward </a:t>
                </a:r>
                <a:br>
                  <a:rPr lang="en-US" dirty="0"/>
                </a:br>
                <a:r>
                  <a:rPr lang="en-US" dirty="0"/>
                  <a:t>to the line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our</a:t>
                </a:r>
                <a:br>
                  <a:rPr lang="en-US" dirty="0"/>
                </a:br>
                <a:r>
                  <a:rPr lang="en-US" dirty="0"/>
                  <a:t>capital per worker declines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GDP per capita and capital</a:t>
                </a:r>
                <a:br>
                  <a:rPr lang="en-US" dirty="0"/>
                </a:br>
                <a:r>
                  <a:rPr lang="en-US" dirty="0"/>
                  <a:t>stock per worker declines to </a:t>
                </a:r>
                <a:br>
                  <a:rPr lang="en-US" dirty="0"/>
                </a:br>
                <a:r>
                  <a:rPr lang="en-US" dirty="0"/>
                  <a:t>the new steady state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6881"/>
              </a:xfrm>
              <a:blipFill>
                <a:blip r:embed="rId2"/>
                <a:stretch>
                  <a:fillRect l="-965" t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926D62-87EB-B185-610C-428688F1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1397000"/>
            <a:ext cx="63119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67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55A4-031B-96EB-7E8F-7B3ABF7F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Growth and Level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24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Suppose we have a</a:t>
                </a:r>
                <a:br>
                  <a:rPr lang="en-US" dirty="0"/>
                </a:br>
                <a:r>
                  <a:rPr lang="en-US" b="1" dirty="0"/>
                  <a:t>1 time discovery </a:t>
                </a:r>
                <a:r>
                  <a:rPr lang="en-US" dirty="0"/>
                  <a:t>results</a:t>
                </a:r>
                <a:br>
                  <a:rPr lang="en-US" dirty="0"/>
                </a:br>
                <a:r>
                  <a:rPr lang="en-US" dirty="0"/>
                  <a:t>in a change in the </a:t>
                </a:r>
                <a:br>
                  <a:rPr lang="en-US" dirty="0"/>
                </a:br>
                <a:r>
                  <a:rPr lang="en-US" dirty="0"/>
                  <a:t>production function</a:t>
                </a:r>
              </a:p>
              <a:p>
                <a:r>
                  <a:rPr lang="en-US" dirty="0"/>
                  <a:t>We get more output for the</a:t>
                </a:r>
                <a:br>
                  <a:rPr lang="en-US" dirty="0"/>
                </a:br>
                <a:r>
                  <a:rPr lang="en-US" dirty="0"/>
                  <a:t>same inputs, which results </a:t>
                </a:r>
                <a:br>
                  <a:rPr lang="en-US" dirty="0"/>
                </a:br>
                <a:r>
                  <a:rPr lang="en-US" dirty="0"/>
                  <a:t>in an upward shift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new steady state</a:t>
                </a:r>
                <a:br>
                  <a:rPr lang="en-US" dirty="0"/>
                </a:br>
                <a:r>
                  <a:rPr lang="en-US" dirty="0"/>
                  <a:t>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GDP per capita increases</a:t>
                </a:r>
                <a:br>
                  <a:rPr lang="en-US" dirty="0"/>
                </a:br>
                <a:r>
                  <a:rPr lang="en-US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b="0" dirty="0"/>
                  <a:t>Two reasons: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higher </a:t>
                </a:r>
                <a:br>
                  <a:rPr lang="en-US" dirty="0"/>
                </a:br>
                <a:r>
                  <a:rPr lang="en-US" dirty="0"/>
                  <a:t>and the production function</a:t>
                </a:r>
                <a:br>
                  <a:rPr lang="en-US" dirty="0"/>
                </a:br>
                <a:r>
                  <a:rPr lang="en-US" dirty="0"/>
                  <a:t>shifts upward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247"/>
              </a:xfrm>
              <a:blipFill>
                <a:blip r:embed="rId2"/>
                <a:stretch>
                  <a:fillRect l="-844" t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7643A1-EB72-A107-F67D-9E281A0B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0" y="1321378"/>
            <a:ext cx="7351059" cy="55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1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55A4-031B-96EB-7E8F-7B3ABF7F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Mechanisms: Growth and Level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82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Note that all three of these scenarios do not result in sustained long-term growth (or negative growth)</a:t>
                </a:r>
              </a:p>
              <a:p>
                <a:pPr lvl="1"/>
                <a:r>
                  <a:rPr lang="en-US" dirty="0"/>
                  <a:t>Any increase will be temporary</a:t>
                </a:r>
              </a:p>
              <a:p>
                <a:pPr lvl="1"/>
                <a:r>
                  <a:rPr lang="en-US" dirty="0"/>
                  <a:t>There is only so much we can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Notice that the change in technology was a 1-time change not a continuity growth in technology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50EBC5-0F60-C966-E60A-A3070C8C7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8247"/>
              </a:xfrm>
              <a:blipFill>
                <a:blip r:embed="rId2"/>
                <a:stretch>
                  <a:fillRect l="-1086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527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9A7F-27BC-7602-18EC-A3E3391A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Growth Model: The Golden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A2F7-3289-BE82-5115-AB98AE1C5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12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EA3A-2740-A41C-87A8-203135B7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Golden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78E6-E2E5-4B04-1142-E27C51134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Question: How much should the economy save?</a:t>
                </a:r>
              </a:p>
              <a:p>
                <a:pPr lvl="1"/>
                <a:r>
                  <a:rPr lang="en-US" dirty="0"/>
                  <a:t>This is a bit of a normative, not a positive, question</a:t>
                </a:r>
              </a:p>
              <a:p>
                <a:r>
                  <a:rPr lang="en-US" dirty="0"/>
                  <a:t>The Golden Rule society will be the one where you can achieve the highest utility</a:t>
                </a:r>
              </a:p>
              <a:p>
                <a:r>
                  <a:rPr lang="en-US" dirty="0"/>
                  <a:t>In a steady state, consumption per capita will be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in 2 ways</a:t>
                </a:r>
              </a:p>
              <a:p>
                <a:pPr lvl="1"/>
                <a:r>
                  <a:rPr lang="en-US" dirty="0"/>
                  <a:t>1) Direct – the more you save, the less you consume</a:t>
                </a:r>
              </a:p>
              <a:p>
                <a:pPr lvl="1"/>
                <a:r>
                  <a:rPr lang="en-US" dirty="0"/>
                  <a:t>2) Indirect – the more you save, the higher the steady-state capital stock per worker, which means the higher the output per capita you can consume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78E6-E2E5-4B04-1142-E27C51134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239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EA3A-2740-A41C-87A8-203135B7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Golden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78E6-E2E5-4B04-1142-E27C51134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say we want a decided on some level of a steady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dirty="0"/>
                  <a:t> we would like the economy to be at</a:t>
                </a:r>
              </a:p>
              <a:p>
                <a:pPr lvl="1"/>
                <a:r>
                  <a:rPr lang="en-US" dirty="0"/>
                  <a:t>How much does the economy need to save to make this happen?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𝑠𝑠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economy needs to save at a rate that is sufficient to make up for the amount of depreciation and population growth that will take place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78E6-E2E5-4B04-1142-E27C51134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01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AEA3A-2740-A41C-87A8-203135B7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Golden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78E6-E2E5-4B04-1142-E27C51134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express consumption per capita in terms of capital per worker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𝑠𝑠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economy will consume everything leftover after making up for depreciation and population growth in the steady state</a:t>
                </a:r>
              </a:p>
              <a:p>
                <a:r>
                  <a:rPr lang="en-US" dirty="0"/>
                  <a:t>What maximizes this expression? Find the first-order conditions (FOC)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Golden Rule capital stock is such that,</a:t>
                </a:r>
                <a:r>
                  <a:rPr lang="en-US" b="1" dirty="0"/>
                  <a:t> at the margin, the additional output you get from having more capital exactly equals the extra investment that will be required to maintain it</a:t>
                </a:r>
              </a:p>
              <a:p>
                <a:pPr lvl="1"/>
                <a:r>
                  <a:rPr lang="en-US" b="1" dirty="0"/>
                  <a:t>The marginal product of capital per worker needs to be equal to the depreciation and population growth level you want to obtain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E978E6-E2E5-4B04-1142-E27C51134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581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CC6A-5B3E-EFDD-DCD1-118A7AE6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Growth Model: Markets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CF29B-2DC7-80BC-48F6-B3ADCDEF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28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6529-54C9-9853-E4FE-A39D3740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66E29-1B1B-F9DC-A5B4-25934086A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are factor inputs decided? When firms, workers, and capital interact in the market</a:t>
            </a:r>
          </a:p>
          <a:p>
            <a:pPr lvl="1"/>
            <a:r>
              <a:rPr lang="en-US" dirty="0"/>
              <a:t>Factor Markets</a:t>
            </a:r>
          </a:p>
          <a:p>
            <a:pPr lvl="1"/>
            <a:r>
              <a:rPr lang="en-US" dirty="0"/>
              <a:t>The Firm’s Decision</a:t>
            </a:r>
          </a:p>
          <a:p>
            <a:pPr lvl="1"/>
            <a:r>
              <a:rPr lang="en-US" dirty="0"/>
              <a:t>Market Clearing</a:t>
            </a:r>
          </a:p>
          <a:p>
            <a:pPr lvl="1"/>
            <a:r>
              <a:rPr lang="en-US" dirty="0"/>
              <a:t>Profits</a:t>
            </a:r>
          </a:p>
          <a:p>
            <a:pPr lvl="1"/>
            <a:r>
              <a:rPr lang="en-US" dirty="0"/>
              <a:t>Interest Rates</a:t>
            </a:r>
          </a:p>
          <a:p>
            <a:pPr lvl="1"/>
            <a:r>
              <a:rPr lang="en-US" dirty="0"/>
              <a:t>Response to Prices</a:t>
            </a:r>
          </a:p>
        </p:txBody>
      </p:sp>
    </p:spTree>
    <p:extLst>
      <p:ext uri="{BB962C8B-B14F-4D97-AF65-F5344CB8AC3E}">
        <p14:creationId xmlns:p14="http://schemas.microsoft.com/office/powerpoint/2010/main" val="288675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1EDB-E804-1709-C835-8D8F462BB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Economic Growth in the Very Long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44703-C480-D146-2FA1-CF04C82AC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difficult to measure economic growth going back hundreds of years</a:t>
            </a:r>
          </a:p>
          <a:p>
            <a:pPr lvl="1"/>
            <a:r>
              <a:rPr lang="en-US" dirty="0"/>
              <a:t>No statistical agencies for proper national accounting </a:t>
            </a:r>
          </a:p>
          <a:p>
            <a:pPr lvl="1"/>
            <a:r>
              <a:rPr lang="en-US" dirty="0"/>
              <a:t>Lack quality data on output – a lot of guess work</a:t>
            </a:r>
          </a:p>
          <a:p>
            <a:r>
              <a:rPr lang="en-US" dirty="0"/>
              <a:t>Maddison (2001) </a:t>
            </a:r>
          </a:p>
          <a:p>
            <a:pPr lvl="1"/>
            <a:r>
              <a:rPr lang="en-US" dirty="0"/>
              <a:t>Piece meal data from various sources </a:t>
            </a:r>
          </a:p>
          <a:p>
            <a:pPr lvl="1"/>
            <a:r>
              <a:rPr lang="en-US" dirty="0"/>
              <a:t>Average height, total number of livestock, crop yields or total output of very specific industries, such as iron</a:t>
            </a:r>
          </a:p>
          <a:p>
            <a:pPr lvl="1"/>
            <a:r>
              <a:rPr lang="en-US" dirty="0"/>
              <a:t>Minimum level of subsistence – below this people starve</a:t>
            </a:r>
          </a:p>
          <a:p>
            <a:pPr lvl="1"/>
            <a:r>
              <a:rPr lang="en-US" dirty="0"/>
              <a:t>This is about 400 dollars a year at current prices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57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F19D-DEFB-FB24-0D92-AF4AA137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Factor Markets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4A1C9-ECBF-8791-124B-ADBA10D6A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assume perfect competition in the markets for labor and capital</a:t>
                </a:r>
              </a:p>
              <a:p>
                <a:pPr lvl="1"/>
                <a:r>
                  <a:rPr lang="en-US" dirty="0"/>
                  <a:t>Firms and workers are price, wage, and rental rate takers (no market power)</a:t>
                </a:r>
              </a:p>
              <a:p>
                <a:pPr lvl="1"/>
                <a:r>
                  <a:rPr lang="en-US" dirty="0"/>
                  <a:t>There is a wage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rental 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Under perfect competition for labor</a:t>
                </a:r>
              </a:p>
              <a:p>
                <a:pPr lvl="1"/>
                <a:r>
                  <a:rPr lang="en-US" dirty="0"/>
                  <a:t>Firms can hire as much units of labor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they want at wage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workers get paid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per unit of labor supplied</a:t>
                </a:r>
              </a:p>
              <a:p>
                <a:pPr lvl="1"/>
                <a:r>
                  <a:rPr lang="en-US" dirty="0"/>
                  <a:t>In equilibrium,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must be such that firms want to hire exactly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units of labor that workers supply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4A1C9-ECBF-8791-124B-ADBA10D6A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665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F19D-DEFB-FB24-0D92-AF4AA137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Factor Markets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4A1C9-ECBF-8791-124B-ADBA10D6A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Under perfect competition for capital</a:t>
                </a:r>
              </a:p>
              <a:p>
                <a:pPr lvl="1"/>
                <a:r>
                  <a:rPr lang="en-US" sz="2600" dirty="0"/>
                  <a:t>We use the rental cost of capital input,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2600" dirty="0"/>
                  <a:t>, or the rental rate</a:t>
                </a:r>
              </a:p>
              <a:p>
                <a:pPr lvl="1"/>
                <a:r>
                  <a:rPr lang="en-US" sz="2600" dirty="0"/>
                  <a:t>Conceptually, we will assume that firms do not own capital, but rent it from households  </a:t>
                </a:r>
              </a:p>
              <a:p>
                <a:pPr lvl="2"/>
                <a:r>
                  <a:rPr lang="en-US" sz="2400" dirty="0"/>
                  <a:t>This actually makes no difference for the rental rate </a:t>
                </a:r>
              </a:p>
              <a:p>
                <a:pPr lvl="1"/>
                <a:r>
                  <a:rPr lang="en-US" sz="2600" dirty="0"/>
                  <a:t>Firms rent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600" dirty="0"/>
                  <a:t> units of capital at the rental 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2600" dirty="0"/>
                  <a:t> for one period and return capital at the end of the period</a:t>
                </a:r>
              </a:p>
              <a:p>
                <a:pPr lvl="1"/>
                <a:r>
                  <a:rPr lang="en-US" sz="2600" dirty="0"/>
                  <a:t>Capital is returned after the end of the period with depreciation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4A1C9-ECBF-8791-124B-ADBA10D6A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594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8309-FD44-BD48-A66F-4B10B9BB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The Firm’s Decision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54C5B0-F0F9-0AF6-D165-7376AE0C3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single and homogenous good produced in the economy</a:t>
                </a:r>
              </a:p>
              <a:p>
                <a:pPr lvl="1"/>
                <a:r>
                  <a:rPr lang="en-US" dirty="0"/>
                  <a:t>Firm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will demand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 firms have the same access to the same technology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Profit Maximization</a:t>
                </a:r>
              </a:p>
              <a:p>
                <a:pPr lvl="1"/>
                <a:r>
                  <a:rPr lang="en-US" dirty="0"/>
                  <a:t>Firms will maximize </a:t>
                </a:r>
                <a:r>
                  <a:rPr lang="en-US" b="1" dirty="0"/>
                  <a:t>economic profits </a:t>
                </a:r>
                <a:r>
                  <a:rPr lang="en-US" dirty="0"/>
                  <a:t>in real terms with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Where economic profits are equal to the output it produces 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labor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capital </a:t>
                </a:r>
                <a:r>
                  <a:rPr lang="en-US"/>
                  <a:t>(Note: </a:t>
                </a:r>
                <a:r>
                  <a:rPr lang="en-US" dirty="0"/>
                  <a:t>we use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 nominal terms)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54C5B0-F0F9-0AF6-D165-7376AE0C3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323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45470-48B0-902A-E6C8-8AED799F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2C0C-8C75-9B01-C8B2-3062DB399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The Firm’s Decision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2CA05-6B31-CA85-E31E-9404814496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Order Conditions to maximize economic profits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r>
                  <a:rPr lang="en-US" dirty="0"/>
                  <a:t>Maximize economic profits when marginal product equal input price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𝑀𝑃𝐾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𝑀𝑃𝐿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12CA05-6B31-CA85-E31E-940481449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648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8309-FD44-BD48-A66F-4B10B9BB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The Firm’s Decision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DD0B49-DD85-D383-E7BD-CA6F8BA0E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2193"/>
            <a:ext cx="10515600" cy="44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694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8309-FD44-BD48-A66F-4B10B9BB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The Firm’s Decision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23AC59F-29FA-DD27-B9AC-B376FABEB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Economic profits are maximized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or when </a:t>
                </a:r>
                <a:r>
                  <a:rPr lang="en-US" b="1" dirty="0"/>
                  <a:t>marginal products = marginal costs</a:t>
                </a:r>
              </a:p>
              <a:p>
                <a:pPr marL="457200" lvl="1" indent="0">
                  <a:buNone/>
                </a:pPr>
                <a:endParaRPr lang="en-US" b="1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then it would be profitable to hire more capital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then it would be profitable to reduce capital</a:t>
                </a: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then it would be profitable to hire more labor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then it would be profitable to reduce labor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23AC59F-29FA-DD27-B9AC-B376FABEB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266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5B8E-661E-D221-3926-302370F9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Market Clearing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7EC4-77F6-EF14-4813-56CD115C82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few propositions</a:t>
                </a:r>
              </a:p>
              <a:p>
                <a:r>
                  <a:rPr lang="en-US" dirty="0"/>
                  <a:t>Proposition 4.1: Euler’s Theorem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production function satisfies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We’ll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We’ll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7EC4-77F6-EF14-4813-56CD115C8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14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5B8E-661E-D221-3926-302370F9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Market Clearing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7EC4-77F6-EF14-4813-56CD115C82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our propositions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b="1" dirty="0"/>
                  <a:t>The marginal product of capital depends up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The marginal product of labor depends upon 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7EC4-77F6-EF14-4813-56CD115C8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16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5B8E-661E-D221-3926-302370F9C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Market Clearing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7EC4-77F6-EF14-4813-56CD115C82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6412"/>
                <a:ext cx="10515600" cy="515022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Profit-maximizing firms will hire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until the marginal product equals the factor prices,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and all firms hire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From Assumption 4.3: Diminishing Marginal Product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the marginal product of capital and the rental rate of capital will be low and wages will be high </a:t>
                </a:r>
              </a:p>
              <a:p>
                <a:pPr lvl="1"/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the marginal product of capital will be high and so will the rental rate</a:t>
                </a:r>
              </a:p>
              <a:p>
                <a:pPr lvl="1"/>
                <a:r>
                  <a:rPr lang="en-US" dirty="0"/>
                  <a:t>Conversely, if there is a lot of capital, the marginal product of labor will be high and competition between firms will drive up wages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37EC4-77F6-EF14-4813-56CD115C8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6412"/>
                <a:ext cx="10515600" cy="5150223"/>
              </a:xfrm>
              <a:blipFill>
                <a:blip r:embed="rId2"/>
                <a:stretch>
                  <a:fillRect l="-965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2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D728-1ADB-A917-8D33-8633CB4C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Profits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A759E-6C54-9E3F-4DF8-AFA73A2B0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Economic profits are calculated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Don’t forget that revenue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Proposition 4.2: </a:t>
                </a:r>
              </a:p>
              <a:p>
                <a:pPr lvl="1"/>
                <a:r>
                  <a:rPr lang="en-US" dirty="0"/>
                  <a:t>The representative firm will earn zero economic profits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Since firms rent capital and hire labor, economic profits are 0</a:t>
                </a:r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Even though firms are trying to maximize economic profits, the maximum profit level that the firms can attain is zero in the very long run</a:t>
                </a:r>
              </a:p>
              <a:p>
                <a:r>
                  <a:rPr lang="en-US" dirty="0"/>
                  <a:t>Remember</a:t>
                </a:r>
              </a:p>
              <a:p>
                <a:pPr lvl="1"/>
                <a:r>
                  <a:rPr lang="en-US" dirty="0"/>
                  <a:t>Economic profits is conceptually different from accounting profits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A759E-6C54-9E3F-4DF8-AFA73A2B0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16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3A43C5-A5E5-0DCF-CD79-2115A2AF6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055030"/>
            <a:ext cx="7772400" cy="5802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256C9-183B-7ED9-B6E5-BE3B3BEA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Long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8C6B-2A93-C096-7EFB-81F53769A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GDP per capita in UK</a:t>
            </a:r>
            <a:br>
              <a:rPr lang="en-US" dirty="0"/>
            </a:br>
            <a:r>
              <a:rPr lang="en-US" dirty="0"/>
              <a:t>in the very long run</a:t>
            </a:r>
          </a:p>
          <a:p>
            <a:r>
              <a:rPr lang="en-US" dirty="0"/>
              <a:t>Even before Industrial</a:t>
            </a:r>
            <a:br>
              <a:rPr lang="en-US" dirty="0"/>
            </a:br>
            <a:r>
              <a:rPr lang="en-US" dirty="0"/>
              <a:t>Revolution, UK had</a:t>
            </a:r>
            <a:br>
              <a:rPr lang="en-US" dirty="0"/>
            </a:br>
            <a:r>
              <a:rPr lang="en-US" dirty="0"/>
              <a:t>a GDP per capita above</a:t>
            </a:r>
            <a:br>
              <a:rPr lang="en-US" dirty="0"/>
            </a:br>
            <a:r>
              <a:rPr lang="en-US" dirty="0"/>
              <a:t>the subsistence level</a:t>
            </a:r>
          </a:p>
          <a:p>
            <a:r>
              <a:rPr lang="en-US" dirty="0"/>
              <a:t>Industrial Revolution</a:t>
            </a:r>
            <a:br>
              <a:rPr lang="en-US" dirty="0"/>
            </a:br>
            <a:r>
              <a:rPr lang="en-US" dirty="0"/>
              <a:t>in the 19</a:t>
            </a:r>
            <a:r>
              <a:rPr lang="en-US" baseline="30000" dirty="0"/>
              <a:t>th</a:t>
            </a:r>
            <a:r>
              <a:rPr lang="en-US" dirty="0"/>
              <a:t> Century and</a:t>
            </a:r>
            <a:br>
              <a:rPr lang="en-US" dirty="0"/>
            </a:br>
            <a:r>
              <a:rPr lang="en-US" dirty="0"/>
              <a:t>production shifts from</a:t>
            </a:r>
            <a:br>
              <a:rPr lang="en-US" dirty="0"/>
            </a:br>
            <a:r>
              <a:rPr lang="en-US" dirty="0"/>
              <a:t>agriculture to industry</a:t>
            </a:r>
          </a:p>
        </p:txBody>
      </p:sp>
    </p:spTree>
    <p:extLst>
      <p:ext uri="{BB962C8B-B14F-4D97-AF65-F5344CB8AC3E}">
        <p14:creationId xmlns:p14="http://schemas.microsoft.com/office/powerpoint/2010/main" val="1416701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D728-1ADB-A917-8D33-8633CB4C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Profits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A759E-6C54-9E3F-4DF8-AFA73A2B01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1600"/>
                <a:ext cx="10515600" cy="53788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Economic Profits vs Accounting Profits</a:t>
                </a:r>
              </a:p>
              <a:p>
                <a:pPr lvl="1"/>
                <a:r>
                  <a:rPr lang="en-US" dirty="0"/>
                  <a:t>A firm owns a retail space of a building and runs a clothes shop in the 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There is an opportunity cost for not renting out the retail space to another firm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$200,000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accounting profits are just implicit rental from capital that the firm owns</a:t>
                </a:r>
              </a:p>
              <a:p>
                <a:pPr lvl="1"/>
                <a:r>
                  <a:rPr lang="en-US" dirty="0"/>
                  <a:t>Note: we assume perfect competition and no risk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A759E-6C54-9E3F-4DF8-AFA73A2B01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1600"/>
                <a:ext cx="10515600" cy="5378824"/>
              </a:xfrm>
              <a:blipFill>
                <a:blip r:embed="rId2"/>
                <a:stretch>
                  <a:fillRect l="-1086" t="-2123" b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1142E8-11C2-11BC-5E03-C07A5DDB1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1692"/>
              </p:ext>
            </p:extLst>
          </p:nvPr>
        </p:nvGraphicFramePr>
        <p:xfrm>
          <a:off x="838200" y="2306419"/>
          <a:ext cx="98253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8306">
                  <a:extLst>
                    <a:ext uri="{9D8B030D-6E8A-4147-A177-3AD203B41FA5}">
                      <a16:colId xmlns:a16="http://schemas.microsoft.com/office/drawing/2014/main" val="3393370889"/>
                    </a:ext>
                  </a:extLst>
                </a:gridCol>
                <a:gridCol w="1434354">
                  <a:extLst>
                    <a:ext uri="{9D8B030D-6E8A-4147-A177-3AD203B41FA5}">
                      <a16:colId xmlns:a16="http://schemas.microsoft.com/office/drawing/2014/main" val="2675687898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345760673"/>
                    </a:ext>
                  </a:extLst>
                </a:gridCol>
                <a:gridCol w="1559861">
                  <a:extLst>
                    <a:ext uri="{9D8B030D-6E8A-4147-A177-3AD203B41FA5}">
                      <a16:colId xmlns:a16="http://schemas.microsoft.com/office/drawing/2014/main" val="1775083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 Statement (Accounting)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 Statement (Economic)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699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$1,000,000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79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 Cost of Goods Sold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$500,000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Cost of Goods Sold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$500,000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83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 Expenses (Wages, No Mortgage)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$300,000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Value Added of Firm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$500,000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85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$300,000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5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Capital Rental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65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38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5593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AF37-E9E5-8E66-F31C-8548691A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8080B-122D-1AFC-8DD2-E1BAB3A5D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is a market for loans between two time periods along with labor and capital markets</a:t>
                </a:r>
              </a:p>
              <a:p>
                <a:r>
                  <a:rPr lang="en-US" dirty="0"/>
                  <a:t>A lender gives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goods to the borrower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the borrow pays back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goods to the lender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the real interest rate on the loan </a:t>
                </a:r>
              </a:p>
              <a:p>
                <a:r>
                  <a:rPr lang="en-US" dirty="0"/>
                  <a:t>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real since it is in terms of goods not dollars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8080B-122D-1AFC-8DD2-E1BAB3A5D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821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3E58-11BF-6B92-BE04-8CD0F4144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2971-3AED-0564-9899-A44DA1A8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58D4A-C1ED-8D2B-189C-7C55FB4C1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Someone wants to save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goods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They can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Physical Investment  </a:t>
                </a:r>
              </a:p>
              <a:p>
                <a:pPr lvl="1"/>
                <a:r>
                  <a:rPr lang="en-US" dirty="0"/>
                  <a:t>Convert goods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units of capital and rent them out </a:t>
                </a:r>
              </a:p>
              <a:p>
                <a:pPr lvl="1"/>
                <a:r>
                  <a:rPr lang="en-US" dirty="0"/>
                  <a:t>Where they get back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Rental Income: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depreciated capital: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total: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Lending  </a:t>
                </a:r>
              </a:p>
              <a:p>
                <a:pPr lvl="1"/>
                <a:r>
                  <a:rPr lang="en-US" dirty="0"/>
                  <a:t>They can lend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goods</a:t>
                </a:r>
              </a:p>
              <a:p>
                <a:pPr lvl="1"/>
                <a:r>
                  <a:rPr lang="en-US" dirty="0"/>
                  <a:t>They get back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goods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58D4A-C1ED-8D2B-189C-7C55FB4C1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522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AF37-E9E5-8E66-F31C-8548691A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Markets: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8080B-122D-1AFC-8DD2-E1BAB3A5D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72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They will be indifferent between lending and physical investment if	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One could make an infinite gain by borrowing at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investing in physical capital, which earns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, pay back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keep the difference</a:t>
                </a:r>
              </a:p>
              <a:p>
                <a:pPr lvl="1"/>
                <a:r>
                  <a:rPr lang="en-US" dirty="0"/>
                  <a:t>But, no one would be willing to lend and the market won’t clear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Everyone would want to lend, but no want to borrow, so the market won’t clear</a:t>
                </a:r>
              </a:p>
              <a:p>
                <a:r>
                  <a:rPr lang="en-US" dirty="0"/>
                  <a:t>Interest rates will be high in economies where the marginal product of capital is higher (ceteris paribus)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8080B-122D-1AFC-8DD2-E1BAB3A5D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7222"/>
              </a:xfrm>
              <a:blipFill>
                <a:blip r:embed="rId2"/>
                <a:stretch>
                  <a:fillRect l="-1086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317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87A7-D2E1-8BA5-22EE-AE4DDA62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Solow Growth Model: Technological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BB071-028F-DF25-033A-E3F94D8DD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42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2236-795C-12F2-7D23-0CBB6A7F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Technological progress is the key to sustained economic growth</a:t>
                </a:r>
              </a:p>
              <a:p>
                <a:pPr lvl="1"/>
                <a:r>
                  <a:rPr lang="en-US" dirty="0"/>
                  <a:t>We have assumed so far that there is no technological growth or that growth happens in 1-time increase not continual growth</a:t>
                </a:r>
              </a:p>
              <a:p>
                <a:r>
                  <a:rPr lang="en-US" dirty="0"/>
                  <a:t>Typically technological change is represented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 a production function: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𝑙𝑛𝐿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this exercise, we will assume that technological progress is labor augmenting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084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2236-795C-12F2-7D23-0CBB6A7F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this exercise, we will assume that technological progress is labor augmenting (which is a bit different than expected)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represents the level of technology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</m:t>
                    </m:r>
                  </m:oMath>
                </a14:m>
                <a:r>
                  <a:rPr lang="en-US" dirty="0"/>
                  <a:t> means that better technology is equivalent to having more workers with just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worker</a:t>
                </a:r>
              </a:p>
              <a:p>
                <a:r>
                  <a:rPr lang="en-US" dirty="0"/>
                  <a:t>Assumption 4.9</a:t>
                </a:r>
              </a:p>
              <a:p>
                <a:pPr lvl="1"/>
                <a:r>
                  <a:rPr lang="en-US" dirty="0"/>
                  <a:t>The level of technology grows at a constant, exogenous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8793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2236-795C-12F2-7D23-0CBB6A7F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will restate our production function per capita terms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𝐴𝐿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Production function per “efficiency unit of labor”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𝐴𝐿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𝐴𝐿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𝐴𝐿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𝐴𝐿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𝐴𝐿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399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2236-795C-12F2-7D23-0CBB6A7F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4799"/>
              </a:xfrm>
            </p:spPr>
            <p:txBody>
              <a:bodyPr/>
              <a:lstStyle/>
              <a:p>
                <a:r>
                  <a:rPr lang="en-US" dirty="0"/>
                  <a:t>We can see how capital per efficiency unit of labor evolves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𝑛𝑔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+0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4799"/>
              </a:xfrm>
              <a:blipFill>
                <a:blip r:embed="rId2"/>
                <a:stretch>
                  <a:fillRect l="-1086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482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6F916-EA3B-8CD4-1BC7-479B59FF5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4A58-0754-0782-4246-3940DF9A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94BB0-324F-3B00-DEB7-67B89D10D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47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reach a new steady state of “capital per efficiency units of labor”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Investment balances out depreciation, population growth, and technological progress</a:t>
                </a:r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Growth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means we need to spread capital across more “efficiency units of labor” </a:t>
                </a:r>
              </a:p>
              <a:p>
                <a:pPr lvl="1"/>
                <a:r>
                  <a:rPr lang="en-US" dirty="0"/>
                  <a:t>Labor augmenting technological change dilutes “capital per efficiency unit of labor”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only impacts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it increases efficiency units of labor similar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Does this mean technological changes doesn’t matter?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B94BB0-324F-3B00-DEB7-67B89D10D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4799"/>
              </a:xfrm>
              <a:blipFill>
                <a:blip r:embed="rId2"/>
                <a:stretch>
                  <a:fillRect l="-1086" t="-282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32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3A4E6-235B-8FFC-3A4C-FF1C47286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978" y="1020812"/>
            <a:ext cx="7772400" cy="5837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C7EC65-3B83-8E68-05D2-8F01A0C4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Long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0663-F5E3-A178-0EED-1C553252F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countries have</a:t>
            </a:r>
            <a:br>
              <a:rPr lang="en-US" dirty="0"/>
            </a:br>
            <a:r>
              <a:rPr lang="en-US" dirty="0"/>
              <a:t>gone through similar</a:t>
            </a:r>
            <a:br>
              <a:rPr lang="en-US" dirty="0"/>
            </a:br>
            <a:r>
              <a:rPr lang="en-US" dirty="0"/>
              <a:t>shifts</a:t>
            </a:r>
          </a:p>
          <a:p>
            <a:r>
              <a:rPr lang="en-US" dirty="0"/>
              <a:t>These countries start</a:t>
            </a:r>
            <a:br>
              <a:rPr lang="en-US" dirty="0"/>
            </a:br>
            <a:r>
              <a:rPr lang="en-US" dirty="0"/>
              <a:t>not much above</a:t>
            </a:r>
            <a:br>
              <a:rPr lang="en-US" dirty="0"/>
            </a:br>
            <a:r>
              <a:rPr lang="en-US" dirty="0"/>
              <a:t>the subsistence level</a:t>
            </a:r>
            <a:br>
              <a:rPr lang="en-US" dirty="0"/>
            </a:br>
            <a:r>
              <a:rPr lang="en-US" dirty="0"/>
              <a:t>and at different dates</a:t>
            </a:r>
            <a:br>
              <a:rPr lang="en-US" dirty="0"/>
            </a:br>
            <a:r>
              <a:rPr lang="en-US" dirty="0"/>
              <a:t>they began to grow</a:t>
            </a:r>
          </a:p>
        </p:txBody>
      </p:sp>
    </p:spTree>
    <p:extLst>
      <p:ext uri="{BB962C8B-B14F-4D97-AF65-F5344CB8AC3E}">
        <p14:creationId xmlns:p14="http://schemas.microsoft.com/office/powerpoint/2010/main" val="14105754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2236-795C-12F2-7D23-0CBB6A7F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Progress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247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see what happens at the steady state on a per capita basis?</a:t>
                </a:r>
              </a:p>
              <a:p>
                <a:pPr lvl="1"/>
                <a:r>
                  <a:rPr lang="en-US" dirty="0"/>
                  <a:t>At the steady state for “efficiency units of labor”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⇒  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⇒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b="1" dirty="0"/>
                  <a:t>While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b="1" dirty="0"/>
                  <a:t> is at a steady state,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is growing!</a:t>
                </a:r>
              </a:p>
              <a:p>
                <a:r>
                  <a:rPr lang="en-US" dirty="0"/>
                  <a:t>Proposition 4.3: In the steady state</a:t>
                </a:r>
              </a:p>
              <a:p>
                <a:pPr lvl="1"/>
                <a:r>
                  <a:rPr lang="en-US" dirty="0"/>
                  <a:t>GDP per capita grows at the rate of technological progress</a:t>
                </a:r>
              </a:p>
              <a:p>
                <a:pPr lvl="1"/>
                <a:r>
                  <a:rPr lang="en-US" dirty="0"/>
                  <a:t>Capital per worker grows at the rate of technological progress</a:t>
                </a:r>
              </a:p>
              <a:p>
                <a:pPr lvl="1"/>
                <a:r>
                  <a:rPr lang="en-US" dirty="0"/>
                  <a:t>The ratio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47F62C-1413-59FE-BE48-898E99C93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24799"/>
              </a:xfrm>
              <a:blipFill>
                <a:blip r:embed="rId2"/>
                <a:stretch>
                  <a:fillRect l="-965" t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5176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72B6-DACE-1F51-D2C7-6ABAEAB3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AB10-F477-0CFC-00E4-9DAE3AD09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very long run, GDP per capita converges to a steady state</a:t>
            </a:r>
          </a:p>
          <a:p>
            <a:r>
              <a:rPr lang="en-US" dirty="0"/>
              <a:t>Technology change (productivity growth) is the key to sustainable, long-term economic growth</a:t>
            </a:r>
          </a:p>
          <a:p>
            <a:r>
              <a:rPr lang="en-US" dirty="0"/>
              <a:t>Note: some assumptions from the model are not realistic: </a:t>
            </a:r>
          </a:p>
          <a:p>
            <a:pPr lvl="1"/>
            <a:r>
              <a:rPr lang="en-US" dirty="0"/>
              <a:t>Population growth may be slowing down </a:t>
            </a:r>
          </a:p>
          <a:p>
            <a:pPr lvl="1"/>
            <a:r>
              <a:rPr lang="en-US" dirty="0"/>
              <a:t>Labor share has declined</a:t>
            </a:r>
          </a:p>
          <a:p>
            <a:pPr lvl="1"/>
            <a:r>
              <a:rPr lang="en-US" dirty="0"/>
              <a:t>Depreciation will vary by type of capital</a:t>
            </a:r>
          </a:p>
          <a:p>
            <a:pPr lvl="1"/>
            <a:r>
              <a:rPr lang="en-US" dirty="0"/>
              <a:t>There may be barriers to entry</a:t>
            </a:r>
          </a:p>
          <a:p>
            <a:pPr lvl="1"/>
            <a:r>
              <a:rPr lang="en-US" dirty="0"/>
              <a:t>We may not have constant returns to scale </a:t>
            </a:r>
          </a:p>
          <a:p>
            <a:pPr lvl="1"/>
            <a:r>
              <a:rPr lang="en-US" dirty="0"/>
              <a:t>Not everyone is in the labor force</a:t>
            </a:r>
          </a:p>
          <a:p>
            <a:r>
              <a:rPr lang="en-US" dirty="0"/>
              <a:t>Even without these assumption: productivity growth is key</a:t>
            </a:r>
          </a:p>
        </p:txBody>
      </p:sp>
    </p:spTree>
    <p:extLst>
      <p:ext uri="{BB962C8B-B14F-4D97-AF65-F5344CB8AC3E}">
        <p14:creationId xmlns:p14="http://schemas.microsoft.com/office/powerpoint/2010/main" val="400187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66826-57C2-5495-4E9F-64222339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Kaldor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BBAD-5953-7BA4-1277-66076353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Kaldor (1957) summarized empirical observations from economic growth in advanced economies </a:t>
            </a:r>
          </a:p>
          <a:p>
            <a:pPr lvl="1"/>
            <a:r>
              <a:rPr lang="en-US" dirty="0"/>
              <a:t>Basis for success of the neoclassical growth model</a:t>
            </a:r>
          </a:p>
          <a:p>
            <a:pPr lvl="1"/>
            <a:r>
              <a:rPr lang="en-US" dirty="0"/>
              <a:t>Emphasis on physical capital accumulation </a:t>
            </a:r>
          </a:p>
          <a:p>
            <a:r>
              <a:rPr lang="en-US" dirty="0"/>
              <a:t>Kaldor Observations or Kaldor Facts</a:t>
            </a:r>
          </a:p>
          <a:p>
            <a:pPr lvl="1"/>
            <a:r>
              <a:rPr lang="en-US" dirty="0"/>
              <a:t>1) The rate of growth of GDP per capita is constant</a:t>
            </a:r>
          </a:p>
          <a:p>
            <a:pPr lvl="1"/>
            <a:r>
              <a:rPr lang="en-US" dirty="0"/>
              <a:t>2) The ratio of total capital stock to GDP is constant</a:t>
            </a:r>
          </a:p>
          <a:p>
            <a:pPr lvl="1"/>
            <a:r>
              <a:rPr lang="en-US" dirty="0"/>
              <a:t>3) Share of labor and capital income in GDP are constant</a:t>
            </a:r>
          </a:p>
          <a:p>
            <a:pPr lvl="1"/>
            <a:r>
              <a:rPr lang="en-US" dirty="0"/>
              <a:t>4) The average rate of return on capital is constant</a:t>
            </a:r>
          </a:p>
        </p:txBody>
      </p:sp>
    </p:spTree>
    <p:extLst>
      <p:ext uri="{BB962C8B-B14F-4D97-AF65-F5344CB8AC3E}">
        <p14:creationId xmlns:p14="http://schemas.microsoft.com/office/powerpoint/2010/main" val="221573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12610</TotalTime>
  <Words>5355</Words>
  <Application>Microsoft Macintosh PowerPoint</Application>
  <PresentationFormat>Widescreen</PresentationFormat>
  <Paragraphs>609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Office Theme</vt:lpstr>
      <vt:lpstr>Econ 642: Week 2</vt:lpstr>
      <vt:lpstr>Announcements</vt:lpstr>
      <vt:lpstr>Economic Growth Overview</vt:lpstr>
      <vt:lpstr>Economic Growth</vt:lpstr>
      <vt:lpstr>PowerPoint Presentation</vt:lpstr>
      <vt:lpstr>Economic Growth in the Very Long Run</vt:lpstr>
      <vt:lpstr>Very Long Run</vt:lpstr>
      <vt:lpstr>Very Long Run</vt:lpstr>
      <vt:lpstr>The Kaldor Facts</vt:lpstr>
      <vt:lpstr>Kaldor Facts</vt:lpstr>
      <vt:lpstr>Kaldor Facts</vt:lpstr>
      <vt:lpstr>Kaldor Facts</vt:lpstr>
      <vt:lpstr>Kaldor Facts</vt:lpstr>
      <vt:lpstr>Growth Rates Across Countries</vt:lpstr>
      <vt:lpstr>Growth Rates Across Countries</vt:lpstr>
      <vt:lpstr>Economic Growth</vt:lpstr>
      <vt:lpstr>Solow Growth Model</vt:lpstr>
      <vt:lpstr>The Solow Growth Model</vt:lpstr>
      <vt:lpstr>Solow Growth Model: Model Inputs</vt:lpstr>
      <vt:lpstr>Model Inputs</vt:lpstr>
      <vt:lpstr>Model Inputs: Production Function</vt:lpstr>
      <vt:lpstr>Model Input: Production Function</vt:lpstr>
      <vt:lpstr>Model Input: Production Function</vt:lpstr>
      <vt:lpstr>Model Input: Production Function</vt:lpstr>
      <vt:lpstr>Model Input: Production Function</vt:lpstr>
      <vt:lpstr>Model Input: Production Function</vt:lpstr>
      <vt:lpstr>Model Inputs: Cobb Douglas</vt:lpstr>
      <vt:lpstr>Model Inputs: Population and Labor Supply</vt:lpstr>
      <vt:lpstr>Model Inputs: Consumption and Investment</vt:lpstr>
      <vt:lpstr>Model Inputs: Consumption and Investment</vt:lpstr>
      <vt:lpstr>Model Inputs: Depreciation and Capital</vt:lpstr>
      <vt:lpstr>Model Inputs: Depreciation and Capital</vt:lpstr>
      <vt:lpstr>Solow Growth Model: Mechanisms of the Model</vt:lpstr>
      <vt:lpstr>Mechanisms of the Model</vt:lpstr>
      <vt:lpstr>Mechanisms: Per Capita Production Function</vt:lpstr>
      <vt:lpstr>Mechanisms: Per Capita Production Function</vt:lpstr>
      <vt:lpstr>Mechanisms: Dynamics of Capital per Worker</vt:lpstr>
      <vt:lpstr>Mechanisms: Dynamics of Capital per Worker</vt:lpstr>
      <vt:lpstr>Mechanisms: Dynamics of Capital per Worker</vt:lpstr>
      <vt:lpstr>Mechanisms</vt:lpstr>
      <vt:lpstr>Mechanisms</vt:lpstr>
      <vt:lpstr>Mechanisms</vt:lpstr>
      <vt:lpstr>Mechanisms</vt:lpstr>
      <vt:lpstr>Mechanisms</vt:lpstr>
      <vt:lpstr>Mechanisms</vt:lpstr>
      <vt:lpstr>Mechanisms</vt:lpstr>
      <vt:lpstr>Mechanisms: Dynamics of Capital per Worker</vt:lpstr>
      <vt:lpstr>Mechanisms: Dynamics of Capital per Worker</vt:lpstr>
      <vt:lpstr>Mechanisms: Growth and Level Effects</vt:lpstr>
      <vt:lpstr>Mechanisms: Growth and Level Effects</vt:lpstr>
      <vt:lpstr>Mechanisms: Growth and Level Effects</vt:lpstr>
      <vt:lpstr>Mechanisms: Growth and Level Effects</vt:lpstr>
      <vt:lpstr>Mechanisms: Growth and Level Effects</vt:lpstr>
      <vt:lpstr>Solow Growth Model: The Golden Rule</vt:lpstr>
      <vt:lpstr>The Golden Rule</vt:lpstr>
      <vt:lpstr>The Golden Rule</vt:lpstr>
      <vt:lpstr>The Golden Rule</vt:lpstr>
      <vt:lpstr>Solow Growth Model: Markets</vt:lpstr>
      <vt:lpstr>Markets</vt:lpstr>
      <vt:lpstr>Markets: Factor Markets</vt:lpstr>
      <vt:lpstr>Markets: Factor Markets</vt:lpstr>
      <vt:lpstr>Markets: The Firm’s Decision</vt:lpstr>
      <vt:lpstr>Markets: The Firm’s Decision</vt:lpstr>
      <vt:lpstr>Markets: The Firm’s Decision</vt:lpstr>
      <vt:lpstr>Markets: The Firm’s Decision</vt:lpstr>
      <vt:lpstr>Markets: Market Clearing</vt:lpstr>
      <vt:lpstr>Markets: Market Clearing</vt:lpstr>
      <vt:lpstr>Markets: Market Clearing</vt:lpstr>
      <vt:lpstr>Markets: Profits</vt:lpstr>
      <vt:lpstr>Markets: Profits</vt:lpstr>
      <vt:lpstr>Markets: Interest Rates</vt:lpstr>
      <vt:lpstr>Markets: Interest Rates</vt:lpstr>
      <vt:lpstr>Markets: Interest Rates</vt:lpstr>
      <vt:lpstr>Solow Growth Model: Technological Progress</vt:lpstr>
      <vt:lpstr>Technological Progress</vt:lpstr>
      <vt:lpstr>Technological Progress</vt:lpstr>
      <vt:lpstr>Technological Progress</vt:lpstr>
      <vt:lpstr>Technological Progress</vt:lpstr>
      <vt:lpstr>Technological Progress</vt:lpstr>
      <vt:lpstr>Technological Progress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</dc:title>
  <dc:creator>Samuel Rowe</dc:creator>
  <cp:lastModifiedBy>Samuel Rowe</cp:lastModifiedBy>
  <cp:revision>51</cp:revision>
  <dcterms:created xsi:type="dcterms:W3CDTF">2023-11-26T00:42:56Z</dcterms:created>
  <dcterms:modified xsi:type="dcterms:W3CDTF">2025-01-19T20:27:36Z</dcterms:modified>
</cp:coreProperties>
</file>